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7" r:id="rId2"/>
    <p:sldMasterId id="2147483689" r:id="rId3"/>
    <p:sldMasterId id="2147483701" r:id="rId4"/>
  </p:sldMasterIdLst>
  <p:notesMasterIdLst>
    <p:notesMasterId r:id="rId72"/>
  </p:notesMasterIdLst>
  <p:sldIdLst>
    <p:sldId id="256" r:id="rId5"/>
    <p:sldId id="257" r:id="rId6"/>
    <p:sldId id="265" r:id="rId7"/>
    <p:sldId id="258" r:id="rId8"/>
    <p:sldId id="299" r:id="rId9"/>
    <p:sldId id="300" r:id="rId10"/>
    <p:sldId id="312" r:id="rId11"/>
    <p:sldId id="313" r:id="rId12"/>
    <p:sldId id="314" r:id="rId13"/>
    <p:sldId id="259" r:id="rId14"/>
    <p:sldId id="260" r:id="rId15"/>
    <p:sldId id="261" r:id="rId16"/>
    <p:sldId id="315" r:id="rId17"/>
    <p:sldId id="263" r:id="rId18"/>
    <p:sldId id="316" r:id="rId19"/>
    <p:sldId id="317" r:id="rId20"/>
    <p:sldId id="266" r:id="rId21"/>
    <p:sldId id="318" r:id="rId22"/>
    <p:sldId id="319" r:id="rId23"/>
    <p:sldId id="320" r:id="rId24"/>
    <p:sldId id="321" r:id="rId25"/>
    <p:sldId id="322" r:id="rId26"/>
    <p:sldId id="323" r:id="rId27"/>
    <p:sldId id="324" r:id="rId28"/>
    <p:sldId id="325" r:id="rId29"/>
    <p:sldId id="326" r:id="rId30"/>
    <p:sldId id="327" r:id="rId31"/>
    <p:sldId id="303" r:id="rId32"/>
    <p:sldId id="328" r:id="rId33"/>
    <p:sldId id="329" r:id="rId34"/>
    <p:sldId id="281" r:id="rId35"/>
    <p:sldId id="330" r:id="rId36"/>
    <p:sldId id="331" r:id="rId37"/>
    <p:sldId id="282" r:id="rId38"/>
    <p:sldId id="286" r:id="rId39"/>
    <p:sldId id="283" r:id="rId40"/>
    <p:sldId id="332" r:id="rId41"/>
    <p:sldId id="333" r:id="rId42"/>
    <p:sldId id="334" r:id="rId43"/>
    <p:sldId id="335" r:id="rId44"/>
    <p:sldId id="290" r:id="rId45"/>
    <p:sldId id="291" r:id="rId46"/>
    <p:sldId id="292" r:id="rId47"/>
    <p:sldId id="285" r:id="rId48"/>
    <p:sldId id="293" r:id="rId49"/>
    <p:sldId id="289" r:id="rId50"/>
    <p:sldId id="336" r:id="rId51"/>
    <p:sldId id="287" r:id="rId52"/>
    <p:sldId id="304" r:id="rId53"/>
    <p:sldId id="264" r:id="rId54"/>
    <p:sldId id="267" r:id="rId55"/>
    <p:sldId id="268" r:id="rId56"/>
    <p:sldId id="269" r:id="rId57"/>
    <p:sldId id="306" r:id="rId58"/>
    <p:sldId id="270" r:id="rId59"/>
    <p:sldId id="271" r:id="rId60"/>
    <p:sldId id="272" r:id="rId61"/>
    <p:sldId id="273" r:id="rId62"/>
    <p:sldId id="274" r:id="rId63"/>
    <p:sldId id="275" r:id="rId64"/>
    <p:sldId id="276" r:id="rId65"/>
    <p:sldId id="277" r:id="rId66"/>
    <p:sldId id="307" r:id="rId67"/>
    <p:sldId id="308" r:id="rId68"/>
    <p:sldId id="309" r:id="rId69"/>
    <p:sldId id="310" r:id="rId70"/>
    <p:sldId id="278"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79"/>
    <p:restoredTop sz="94656"/>
  </p:normalViewPr>
  <p:slideViewPr>
    <p:cSldViewPr snapToGrid="0" snapToObjects="1">
      <p:cViewPr varScale="1">
        <p:scale>
          <a:sx n="107" d="100"/>
          <a:sy n="107" d="100"/>
        </p:scale>
        <p:origin x="272" y="16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1F4C0E-08B1-8E4E-9A93-3F6DB0B3CE8F}" type="datetimeFigureOut">
              <a:rPr lang="en-US" smtClean="0"/>
              <a:t>9/21/26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83E9C4-62A3-544A-8BFA-941B952B32F4}" type="slidenum">
              <a:rPr lang="en-US" smtClean="0"/>
              <a:t>‹#›</a:t>
            </a:fld>
            <a:endParaRPr lang="en-US"/>
          </a:p>
        </p:txBody>
      </p:sp>
    </p:spTree>
    <p:extLst>
      <p:ext uri="{BB962C8B-B14F-4D97-AF65-F5344CB8AC3E}">
        <p14:creationId xmlns:p14="http://schemas.microsoft.com/office/powerpoint/2010/main" val="1091682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Let's take a look at the different types of coverages available within the Auto insurance  </a:t>
            </a:r>
          </a:p>
          <a:p>
            <a:endParaRPr lang="en-US"/>
          </a:p>
          <a:p>
            <a:r>
              <a:rPr lang="en-US"/>
              <a:t>Liability Vs. Full Coverage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Life insurance is a contractual agreement between you (the policyholder) and an insurance company. You pay regular premiums, and in return, the insurer guarantees a lump-sum payout—called a death benefit—to your designated beneficiaries upon your passing, provided the policy is active</a:t>
            </a:r>
          </a:p>
          <a:p>
            <a:endParaRPr lang="en-US"/>
          </a:p>
          <a:p>
            <a:endParaRPr lang="en-US"/>
          </a:p>
          <a:p>
            <a:r>
              <a:rPr lang="en-US"/>
              <a:t>Financial protection: Life insurance helps loved ones cover expenses like funeral costs, debts (e.g., mortgage, credit cards), daily living expenses, childcare, and education</a:t>
            </a:r>
          </a:p>
          <a:p>
            <a:endParaRPr lang="en-US"/>
          </a:p>
          <a:p>
            <a:r>
              <a:rPr lang="en-US"/>
              <a:t>Contract basics:</a:t>
            </a:r>
          </a:p>
          <a:p>
            <a:endParaRPr lang="en-US"/>
          </a:p>
          <a:p>
            <a:r>
              <a:rPr lang="en-US"/>
              <a:t>You choose the type of coverage and death benefit amount.</a:t>
            </a:r>
          </a:p>
          <a:p>
            <a:r>
              <a:rPr lang="en-US"/>
              <a:t>Undergo underwriting (health checks, questionnaire).</a:t>
            </a:r>
          </a:p>
          <a:p>
            <a:r>
              <a:rPr lang="en-US"/>
              <a:t>Pay premiums (monthly, quarterly, or annually).</a:t>
            </a:r>
          </a:p>
          <a:p>
            <a:r>
              <a:rPr lang="en-US"/>
              <a:t>If you die while the policy is active, your beneficiaries receive the death benefit tax-free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California Department of Insurance – Educational Presentations Overview</a:t>
            </a:r>
          </a:p>
          <a:p>
            <a:r>
              <a:rPr lang="en-US"/>
              <a:t>1. Home, Renters, and Business Insurance (General Education)</a:t>
            </a:r>
          </a:p>
          <a:p>
            <a:r>
              <a:rPr lang="en-US"/>
              <a:t>These presentations explain:</a:t>
            </a:r>
          </a:p>
          <a:p>
            <a:endParaRPr lang="en-US"/>
          </a:p>
          <a:p>
            <a:r>
              <a:rPr lang="en-US"/>
              <a:t>How insurance policies work</a:t>
            </a:r>
          </a:p>
          <a:p>
            <a:endParaRPr lang="en-US"/>
          </a:p>
          <a:p>
            <a:r>
              <a:rPr lang="en-US"/>
              <a:t>What is and isn’t covered</a:t>
            </a:r>
          </a:p>
          <a:p>
            <a:endParaRPr lang="en-US"/>
          </a:p>
          <a:p>
            <a:r>
              <a:rPr lang="en-US"/>
              <a:t>How to shop for insurance</a:t>
            </a:r>
          </a:p>
          <a:p>
            <a:endParaRPr lang="en-US"/>
          </a:p>
          <a:p>
            <a:r>
              <a:rPr lang="en-US"/>
              <a:t>How deductibles, exclusions, and endorsements work</a:t>
            </a:r>
          </a:p>
          <a:p>
            <a:endParaRPr lang="en-US"/>
          </a:p>
          <a:p>
            <a:r>
              <a:rPr lang="en-US"/>
              <a:t>How to file a claim and avoid common mistakes</a:t>
            </a:r>
          </a:p>
          <a:p>
            <a:endParaRPr lang="en-US"/>
          </a:p>
          <a:p>
            <a:r>
              <a:rPr lang="en-US"/>
              <a:t>They are designed for consumers, homeowners, renters, and small business owners.</a:t>
            </a:r>
          </a:p>
          <a:p>
            <a:endParaRPr lang="en-US"/>
          </a:p>
          <a:p>
            <a:r>
              <a:rPr lang="en-US"/>
              <a:t>2. New Entrepreneurs</a:t>
            </a:r>
          </a:p>
          <a:p>
            <a:r>
              <a:rPr lang="en-US"/>
              <a:t>CDI provides insurance education for new business owners, including:</a:t>
            </a:r>
          </a:p>
          <a:p>
            <a:endParaRPr lang="en-US"/>
          </a:p>
          <a:p>
            <a:r>
              <a:rPr lang="en-US"/>
              <a:t>Required insurance for businesses (workers’ comp, liability, commercial property)</a:t>
            </a:r>
          </a:p>
          <a:p>
            <a:endParaRPr lang="en-US"/>
          </a:p>
          <a:p>
            <a:r>
              <a:rPr lang="en-US"/>
              <a:t>Optional coverages (cyber, EPLI, business interruption)</a:t>
            </a:r>
          </a:p>
          <a:p>
            <a:endParaRPr lang="en-US"/>
          </a:p>
          <a:p>
            <a:r>
              <a:rPr lang="en-US"/>
              <a:t>How to evaluate risk and choose the right policies</a:t>
            </a:r>
          </a:p>
          <a:p>
            <a:endParaRPr lang="en-US"/>
          </a:p>
          <a:p>
            <a:r>
              <a:rPr lang="en-US"/>
              <a:t>How to avoid underinsurance</a:t>
            </a:r>
          </a:p>
          <a:p>
            <a:endParaRPr lang="en-US"/>
          </a:p>
          <a:p>
            <a:r>
              <a:rPr lang="en-US"/>
              <a:t>These presentations are often used by startups, small businesses, and chambers of commerce.</a:t>
            </a:r>
          </a:p>
          <a:p>
            <a:endParaRPr lang="en-US"/>
          </a:p>
          <a:p>
            <a:r>
              <a:rPr lang="en-US"/>
              <a:t>3. Sustainable Insurance Strategy</a:t>
            </a:r>
          </a:p>
          <a:p>
            <a:r>
              <a:rPr lang="en-US"/>
              <a:t>This program focuses on:</a:t>
            </a:r>
          </a:p>
          <a:p>
            <a:endParaRPr lang="en-US"/>
          </a:p>
          <a:p>
            <a:r>
              <a:rPr lang="en-US"/>
              <a:t>How climate change affects insurance availability</a:t>
            </a:r>
          </a:p>
          <a:p>
            <a:endParaRPr lang="en-US"/>
          </a:p>
          <a:p>
            <a:r>
              <a:rPr lang="en-US"/>
              <a:t>Wildfire and flood risk trends</a:t>
            </a:r>
          </a:p>
          <a:p>
            <a:endParaRPr lang="en-US"/>
          </a:p>
          <a:p>
            <a:r>
              <a:rPr lang="en-US"/>
              <a:t>State strategies to stabilize the insurance market</a:t>
            </a:r>
          </a:p>
          <a:p>
            <a:endParaRPr lang="en-US"/>
          </a:p>
          <a:p>
            <a:r>
              <a:rPr lang="en-US"/>
              <a:t>Consumer protections and regulatory updates</a:t>
            </a:r>
          </a:p>
          <a:p>
            <a:endParaRPr lang="en-US"/>
          </a:p>
          <a:p>
            <a:r>
              <a:rPr lang="en-US"/>
              <a:t>Useful for community groups, policymakers, and industry stakeholders.</a:t>
            </a:r>
          </a:p>
          <a:p>
            <a:endParaRPr lang="en-US"/>
          </a:p>
          <a:p>
            <a:r>
              <a:rPr lang="en-US"/>
              <a:t>4. Safer From Wildfire</a:t>
            </a:r>
          </a:p>
          <a:p>
            <a:r>
              <a:rPr lang="en-US"/>
              <a:t>A joint initiative between CDI, CalFire, and the Governor’s Office of Emergency Services.</a:t>
            </a:r>
          </a:p>
          <a:p>
            <a:endParaRPr lang="en-US"/>
          </a:p>
          <a:p>
            <a:r>
              <a:rPr lang="en-US"/>
              <a:t>Topics include:</a:t>
            </a:r>
          </a:p>
          <a:p>
            <a:endParaRPr lang="en-US"/>
          </a:p>
          <a:p>
            <a:r>
              <a:rPr lang="en-US"/>
              <a:t>Home hardening steps</a:t>
            </a:r>
          </a:p>
          <a:p>
            <a:endParaRPr lang="en-US"/>
          </a:p>
          <a:p>
            <a:r>
              <a:rPr lang="en-US"/>
              <a:t>Defensible space requirements</a:t>
            </a:r>
          </a:p>
          <a:p>
            <a:endParaRPr lang="en-US"/>
          </a:p>
          <a:p>
            <a:r>
              <a:rPr lang="en-US"/>
              <a:t>How mitigation affects insurance eligibility</a:t>
            </a:r>
          </a:p>
          <a:p>
            <a:endParaRPr lang="en-US"/>
          </a:p>
          <a:p>
            <a:r>
              <a:rPr lang="en-US"/>
              <a:t>New rules requiring insurers to consider wildfire‑risk improvements</a:t>
            </a:r>
          </a:p>
          <a:p>
            <a:endParaRPr lang="en-US"/>
          </a:p>
          <a:p>
            <a:r>
              <a:rPr lang="en-US"/>
              <a:t>This is especially relevant for homeowners in high‑fire‑risk areas.</a:t>
            </a:r>
          </a:p>
          <a:p>
            <a:endParaRPr lang="en-US"/>
          </a:p>
          <a:p>
            <a:r>
              <a:rPr lang="en-US"/>
              <a:t>5. Low‑Cost Auto Insurance Program</a:t>
            </a:r>
          </a:p>
          <a:p>
            <a:r>
              <a:rPr lang="en-US"/>
              <a:t>A state‑sponsored program offering affordable liability insurance to income‑eligible drivers.</a:t>
            </a:r>
          </a:p>
          <a:p>
            <a:endParaRPr lang="en-US"/>
          </a:p>
          <a:p>
            <a:r>
              <a:rPr lang="en-US"/>
              <a:t>Presentations explain:</a:t>
            </a:r>
          </a:p>
          <a:p>
            <a:endParaRPr lang="en-US"/>
          </a:p>
          <a:p>
            <a:r>
              <a:rPr lang="en-US"/>
              <a:t>Eligibility requirements</a:t>
            </a:r>
          </a:p>
          <a:p>
            <a:endParaRPr lang="en-US"/>
          </a:p>
          <a:p>
            <a:r>
              <a:rPr lang="en-US"/>
              <a:t>How to apply</a:t>
            </a:r>
          </a:p>
          <a:p>
            <a:endParaRPr lang="en-US"/>
          </a:p>
          <a:p>
            <a:r>
              <a:rPr lang="en-US"/>
              <a:t>Coverage limits</a:t>
            </a:r>
          </a:p>
          <a:p>
            <a:endParaRPr lang="en-US"/>
          </a:p>
          <a:p>
            <a:r>
              <a:rPr lang="en-US"/>
              <a:t>How the program helps uninsured drivers get legal and insured</a:t>
            </a:r>
          </a:p>
          <a:p>
            <a:endParaRPr lang="en-US"/>
          </a:p>
          <a:p>
            <a:r>
              <a:rPr lang="en-US"/>
              <a:t>Ideal for community organizations and consumer outreach events.</a:t>
            </a:r>
          </a:p>
          <a:p>
            <a:endParaRPr lang="en-US"/>
          </a:p>
          <a:p>
            <a:r>
              <a:rPr lang="en-US"/>
              <a:t>6. Emergency Preparedness</a:t>
            </a:r>
          </a:p>
          <a:p>
            <a:r>
              <a:rPr lang="en-US"/>
              <a:t>CDI provides preparedness education covering:</a:t>
            </a:r>
          </a:p>
          <a:p>
            <a:endParaRPr lang="en-US"/>
          </a:p>
          <a:p>
            <a:r>
              <a:rPr lang="en-US"/>
              <a:t>Creating home inventories</a:t>
            </a:r>
          </a:p>
          <a:p>
            <a:endParaRPr lang="en-US"/>
          </a:p>
          <a:p>
            <a:r>
              <a:rPr lang="en-US"/>
              <a:t>Understanding evacuation zones</a:t>
            </a:r>
          </a:p>
          <a:p>
            <a:endParaRPr lang="en-US"/>
          </a:p>
          <a:p>
            <a:r>
              <a:rPr lang="en-US"/>
              <a:t>Protecting important documents</a:t>
            </a:r>
          </a:p>
          <a:p>
            <a:endParaRPr lang="en-US"/>
          </a:p>
          <a:p>
            <a:r>
              <a:rPr lang="en-US"/>
              <a:t>Insurance steps to take before a disaster</a:t>
            </a:r>
          </a:p>
          <a:p>
            <a:endParaRPr lang="en-US"/>
          </a:p>
          <a:p>
            <a:r>
              <a:rPr lang="en-US"/>
              <a:t>Often used by cities, counties, and emergency‑response groups.</a:t>
            </a:r>
          </a:p>
          <a:p>
            <a:endParaRPr lang="en-US"/>
          </a:p>
          <a:p>
            <a:r>
              <a:rPr lang="en-US"/>
              <a:t>7. After a Disaster</a:t>
            </a:r>
          </a:p>
          <a:p>
            <a:r>
              <a:rPr lang="en-US"/>
              <a:t>These presentations help survivors navigate:</a:t>
            </a:r>
          </a:p>
          <a:p>
            <a:endParaRPr lang="en-US"/>
          </a:p>
          <a:p>
            <a:r>
              <a:rPr lang="en-US"/>
              <a:t>Filing claims</a:t>
            </a:r>
          </a:p>
          <a:p>
            <a:endParaRPr lang="en-US"/>
          </a:p>
          <a:p>
            <a:r>
              <a:rPr lang="en-US"/>
              <a:t>Understanding deadlines</a:t>
            </a:r>
          </a:p>
          <a:p>
            <a:endParaRPr lang="en-US"/>
          </a:p>
          <a:p>
            <a:r>
              <a:rPr lang="en-US"/>
              <a:t>Avoiding scams and fraud</a:t>
            </a:r>
          </a:p>
          <a:p>
            <a:endParaRPr lang="en-US"/>
          </a:p>
          <a:p>
            <a:r>
              <a:rPr lang="en-US"/>
              <a:t>Accessing state and federal recovery resources</a:t>
            </a:r>
          </a:p>
          <a:p>
            <a:endParaRPr lang="en-US"/>
          </a:p>
          <a:p>
            <a:r>
              <a:rPr lang="en-US"/>
              <a:t>Working with adjusters and contractors</a:t>
            </a:r>
          </a:p>
          <a:p>
            <a:endParaRPr lang="en-US"/>
          </a:p>
          <a:p>
            <a:r>
              <a:rPr lang="en-US"/>
              <a:t>Critical for post‑wildfire, flood, or earthquake recovery events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insurance, “perils” are the specific causes of loss or damage that an insurance policy either covers or excludes.</a:t>
            </a:r>
          </a:p>
          <a:p>
            <a:endParaRPr lang="en-US"/>
          </a:p>
          <a:p>
            <a:r>
              <a:rPr lang="en-US"/>
              <a:t>Common covered perils</a:t>
            </a:r>
          </a:p>
          <a:p>
            <a:endParaRPr lang="en-US"/>
          </a:p>
          <a:p>
            <a:r>
              <a:rPr lang="en-US"/>
              <a:t>Fire and smoke</a:t>
            </a:r>
          </a:p>
          <a:p>
            <a:r>
              <a:rPr lang="en-US"/>
              <a:t>Theft or vandalism</a:t>
            </a:r>
          </a:p>
          <a:p>
            <a:r>
              <a:rPr lang="en-US"/>
              <a:t>Windstorm and hail</a:t>
            </a:r>
          </a:p>
          <a:p>
            <a:r>
              <a:rPr lang="en-US"/>
              <a:t>Lightning</a:t>
            </a:r>
          </a:p>
          <a:p>
            <a:r>
              <a:rPr lang="en-US"/>
              <a:t>Explosion</a:t>
            </a:r>
          </a:p>
          <a:p>
            <a:r>
              <a:rPr lang="en-US"/>
              <a:t>Falling objects</a:t>
            </a:r>
          </a:p>
          <a:p>
            <a:r>
              <a:rPr lang="en-US"/>
              <a:t>Water damage from burst pipes</a:t>
            </a:r>
          </a:p>
          <a:p>
            <a:r>
              <a:rPr lang="en-US"/>
              <a:t>Weight of snow or ice</a:t>
            </a:r>
          </a:p>
          <a:p>
            <a:r>
              <a:rPr lang="en-US"/>
              <a:t>Sudden &amp; accidental damage (varies by policy)</a:t>
            </a:r>
          </a:p>
          <a:p>
            <a:r>
              <a:rPr lang="en-US"/>
              <a:t>Additional Living Expense (ALE)</a:t>
            </a:r>
          </a:p>
          <a:p>
            <a:endParaRPr lang="en-US"/>
          </a:p>
          <a:p>
            <a:r>
              <a:rPr lang="en-US"/>
              <a:t>Common excluded perils (often need special coverage)</a:t>
            </a:r>
          </a:p>
          <a:p>
            <a:endParaRPr lang="en-US"/>
          </a:p>
          <a:p>
            <a:r>
              <a:rPr lang="en-US"/>
              <a:t>Earthquakes</a:t>
            </a:r>
          </a:p>
          <a:p>
            <a:r>
              <a:rPr lang="en-US"/>
              <a:t>Floods (from natural water sources)</a:t>
            </a:r>
          </a:p>
          <a:p>
            <a:r>
              <a:rPr lang="en-US"/>
              <a:t>War or nuclear hazards</a:t>
            </a:r>
          </a:p>
          <a:p>
            <a:r>
              <a:rPr lang="en-US"/>
              <a:t>Wear and tear</a:t>
            </a:r>
          </a:p>
          <a:p>
            <a:r>
              <a:rPr lang="en-US"/>
              <a:t>Pest or mold damage</a:t>
            </a:r>
          </a:p>
          <a:p>
            <a:r>
              <a:rPr lang="en-US"/>
              <a:t>Intentional acts</a:t>
            </a:r>
          </a:p>
          <a:p>
            <a:endParaRPr lang="en-US"/>
          </a:p>
          <a:p>
            <a:r>
              <a:rPr lang="en-US"/>
              <a:t>Types of peril coverage</a:t>
            </a:r>
          </a:p>
          <a:p>
            <a:endParaRPr lang="en-US"/>
          </a:p>
          <a:p>
            <a:r>
              <a:rPr lang="en-US"/>
              <a:t>Named-perils policy: Only covers perils specifically listed in your policy.</a:t>
            </a:r>
          </a:p>
          <a:p>
            <a:r>
              <a:rPr lang="en-US"/>
              <a:t>Open-perils (all-risk) policy: Covers everything except what is excluded.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California Low-Cost Automobile (CLCA) was Established in 1999 by the California Legislature under Insurance Code § 11629.7. </a:t>
            </a:r>
          </a:p>
          <a:p>
            <a:r>
              <a:rPr lang="en-US"/>
              <a:t>        </a:t>
            </a:r>
          </a:p>
          <a:p>
            <a:r>
              <a:rPr lang="en-US"/>
              <a:t>This program is state sponsored low-cost auto insurance model that expanded to all California residents.</a:t>
            </a:r>
          </a:p>
          <a:p>
            <a:endParaRPr lang="en-US"/>
          </a:p>
          <a:p>
            <a:r>
              <a:rPr lang="en-US"/>
              <a:t>The purpose is to provide affordable liability coverage exclusively for income‑eligible, good‑driver residents—helping them comply with California’s mandatory auto insurance law.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Safer from Wildfires discounts require insurers to reward homeowners for hardened roofs and defensible space, feeding into the Sustainable Insurance Strategy, where models reflect real mitigation and support stable pricing in the voluntary market. CA Safe Home Grant Program (AB 888) offer grants for low‑income homeowners in high‑risk ZIP codes, which directly reduce modeled risk at the property level and provide tangible financial support. </a:t>
            </a:r>
          </a:p>
          <a:p>
            <a:endParaRPr lang="en-US"/>
          </a:p>
          <a:p>
            <a:r>
              <a:rPr lang="en-US"/>
              <a:t>These measures aren’t siloed, but they build momentum toward delivering available insurance coverage statewide. That brings us to the 2026 reforms, which aim to further expand insurance options, strengthen consumer protections, and enhance post‑disaster recovery.</a:t>
            </a:r>
          </a:p>
          <a:p>
            <a:r>
              <a:rPr lang="en-US"/>
              <a:t>3</a:t>
            </a:r>
          </a:p>
          <a:p>
            <a:endParaRPr lang="en-US"/>
          </a:p>
          <a:p>
            <a:endParaRPr lang="en-US"/>
          </a:p>
          <a:p>
            <a:r>
              <a:rPr lang="en-US"/>
              <a:t>More rights </a:t>
            </a:r>
          </a:p>
          <a:p>
            <a:r>
              <a:rPr lang="en-US"/>
              <a:t>Home Risk score </a:t>
            </a:r>
          </a:p>
          <a:p>
            <a:r>
              <a:rPr lang="en-US"/>
              <a:t>Non- renewals 75 days notice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PROTECT YOUR BIGGEST INVESTMENT  </a:t>
            </a:r>
          </a:p>
          <a:p>
            <a:endParaRPr lang="en-US"/>
          </a:p>
          <a:p>
            <a:r>
              <a:rPr lang="en-US"/>
              <a:t>In response of the insurance market safer from wildfire framework was created within the collaboration of CAL FIRE (California Department of Forestry and Fire Protection)</a:t>
            </a:r>
          </a:p>
          <a:p>
            <a:r>
              <a:rPr lang="en-US"/>
              <a:t>The Governor’s Office of Emergency Services (Cal OES)</a:t>
            </a:r>
          </a:p>
          <a:p>
            <a:r>
              <a:rPr lang="en-US"/>
              <a:t>The Governor’s Office of Planning and Research (OPR)</a:t>
            </a:r>
          </a:p>
          <a:p>
            <a:r>
              <a:rPr lang="en-US"/>
              <a:t>The California Public Utilities Commission (CPUC)</a:t>
            </a:r>
          </a:p>
          <a:p>
            <a:endParaRPr lang="en-US"/>
          </a:p>
          <a:p>
            <a:r>
              <a:rPr lang="en-US"/>
              <a:t>To ensure long‑term, comprehensive, and affordable coverage.</a:t>
            </a:r>
          </a:p>
          <a:p>
            <a:endParaRPr lang="en-US"/>
          </a:p>
          <a:p>
            <a:r>
              <a:rPr lang="en-US"/>
              <a:t>Safer from Wildfires discounts require insurers to reward homeowners for </a:t>
            </a:r>
          </a:p>
          <a:p>
            <a:r>
              <a:rPr lang="en-US"/>
              <a:t>hardened roofs and defensible space, (Zone Zero) feeding into </a:t>
            </a:r>
          </a:p>
          <a:p>
            <a:r>
              <a:rPr lang="en-US"/>
              <a:t>the Sustainable Insurance Strategy, where models reflect real mitigation and support stable pricing in the voluntary market.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A key component is the use of the Catastrophe model - a ratemaking tool. The models reflect real mitigation and support stable pricing in the voluntary market. </a:t>
            </a:r>
          </a:p>
          <a:p>
            <a:endParaRPr lang="en-US"/>
          </a:p>
          <a:p>
            <a:r>
              <a:rPr lang="en-US"/>
              <a:t>Expands coverage options through use of catastrophe modeling for improved wildfire risk analysis, factoring in mitigation at property and community to ensure market stability.</a:t>
            </a:r>
          </a:p>
          <a:p>
            <a:r>
              <a:rPr lang="en-US"/>
              <a:t>Verisk </a:t>
            </a:r>
          </a:p>
          <a:p>
            <a:r>
              <a:rPr lang="en-US"/>
              <a:t>Moody's </a:t>
            </a:r>
          </a:p>
          <a:p>
            <a:r>
              <a:rPr lang="en-US"/>
              <a:t>Karen, Clark &amp; Company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have 13 </a:t>
            </a:r>
          </a:p>
          <a:p>
            <a:endParaRPr lang="en-US"/>
          </a:p>
          <a:p>
            <a:r>
              <a:rPr lang="en-US"/>
              <a:t>Sharing results from Sustainable Insurance Strategy </a:t>
            </a:r>
          </a:p>
          <a:p>
            <a:r>
              <a:rPr lang="en-US"/>
              <a:t>We have 6 companies committed to growing in CA</a:t>
            </a:r>
          </a:p>
          <a:p>
            <a:endParaRPr lang="en-US"/>
          </a:p>
          <a:p>
            <a:r>
              <a:rPr lang="en-US"/>
              <a:t>Through these efforts </a:t>
            </a:r>
          </a:p>
          <a:p>
            <a:r>
              <a:rPr lang="en-US"/>
              <a:t>(previous slide) we are moving towards the goal of  </a:t>
            </a:r>
          </a:p>
          <a:p>
            <a:r>
              <a:rPr lang="en-US"/>
              <a:t> </a:t>
            </a:r>
          </a:p>
          <a:p>
            <a:r>
              <a:rPr lang="en-US"/>
              <a:t>1.Modernize- Insurance Market Process</a:t>
            </a:r>
          </a:p>
          <a:p>
            <a:r>
              <a:rPr lang="en-US"/>
              <a:t>2. Ensure Accessible Insurance for all Californians </a:t>
            </a:r>
          </a:p>
          <a:p>
            <a:r>
              <a:rPr lang="en-US"/>
              <a:t>3. Create Resilient Insurance Marketplace and Protecting Consumers</a:t>
            </a:r>
          </a:p>
          <a:p>
            <a:endParaRPr lang="en-US"/>
          </a:p>
          <a:p>
            <a:r>
              <a:rPr lang="en-US"/>
              <a:t>Which is the purpose of the Sustainable Insurance Strategy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Fearing bankruptcy 90% of Insurance Companies left the state CA Earthquake Authority created. </a:t>
            </a:r>
          </a:p>
          <a:p>
            <a:endParaRPr lang="en-US"/>
          </a:p>
          <a:p>
            <a:r>
              <a:rPr lang="en-US"/>
              <a:t>Low Take-Up Rate: Despite California experiencing 90% of the nation's earthquakes, only 10-15% of homeowners have it. </a:t>
            </a:r>
          </a:p>
          <a:p>
            <a:endParaRPr lang="en-US"/>
          </a:p>
          <a:p>
            <a:r>
              <a:rPr lang="en-US"/>
              <a:t>Coverage Gap: The low uptake leaves a large percentage of California residents exposed to significant financial risk if a major earthquake occurs.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Introduction to ....</a:t>
            </a:r>
          </a:p>
          <a:p>
            <a:endParaRPr lang="en-US"/>
          </a:p>
          <a:p>
            <a:r>
              <a:rPr lang="en-US"/>
              <a:t>Safer from Wildfire</a:t>
            </a:r>
          </a:p>
          <a:p>
            <a:r>
              <a:rPr lang="en-US"/>
              <a:t>Sustainable Insurance Strategy</a:t>
            </a:r>
          </a:p>
          <a:p>
            <a:endParaRPr lang="en-US"/>
          </a:p>
          <a:p>
            <a:r>
              <a:rPr lang="en-US"/>
              <a:t>Longterm Goal: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Introduction to ....</a:t>
            </a:r>
          </a:p>
          <a:p>
            <a:endParaRPr lang="en-US"/>
          </a:p>
          <a:p>
            <a:r>
              <a:rPr lang="en-US"/>
              <a:t>Safer from Wildfire</a:t>
            </a:r>
          </a:p>
          <a:p>
            <a:r>
              <a:rPr lang="en-US"/>
              <a:t>Sustainable Insurance Strategy</a:t>
            </a:r>
          </a:p>
          <a:p>
            <a:endParaRPr lang="en-US"/>
          </a:p>
          <a:p>
            <a:r>
              <a:rPr lang="en-US"/>
              <a:t>Longterm Goal: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endParaRPr/>
          </a:p>
          <a:p>
            <a:r>
              <a:rPr lang="en-US"/>
              <a:t> “Under Prop 103, insurance companies can ask for a rate change, but they do not automatically get with a request. </a:t>
            </a:r>
          </a:p>
          <a:p>
            <a:endParaRPr lang="en-US"/>
          </a:p>
          <a:p>
            <a:r>
              <a:rPr lang="en-US"/>
              <a:t>“The department reviews the company’s data, challenges unsupported costs, and only approves rates that comply with Prop 103 and California law, and are justified.</a:t>
            </a:r>
          </a:p>
          <a:p>
            <a:endParaRPr lang="en-US"/>
          </a:p>
          <a:p>
            <a:r>
              <a:rPr lang="en-US"/>
              <a:t>“Commissioner Lara has introduced several reforms to make this process more transparent, so consumers have more information and more power in this process.”</a:t>
            </a:r>
          </a:p>
          <a:p>
            <a:r>
              <a:rPr lang="en-US"/>
              <a:t> </a:t>
            </a:r>
          </a:p>
          <a:p>
            <a:endParaRPr lang="en-US"/>
          </a:p>
          <a:p>
            <a:endParaRPr lang="en-US"/>
          </a:p>
          <a:p>
            <a:r>
              <a:rPr lang="en-US"/>
              <a:t>Overview of the Rate Increase</a:t>
            </a:r>
          </a:p>
          <a:p>
            <a:r>
              <a:rPr lang="en-US"/>
              <a:t>•	The California FAIR Plan approved a 29.1% average rate increase effective October 15, 2026, down from the 35.8% originally requested .</a:t>
            </a:r>
          </a:p>
          <a:p>
            <a:r>
              <a:rPr lang="en-US"/>
              <a:t>•	Policyholders in high wildfire-risk zones may see their wildfire premium portion double .</a:t>
            </a:r>
          </a:p>
          <a:p>
            <a:r>
              <a:rPr lang="en-US"/>
              <a:t>•	Around 80% of policyholders will experience increases between 5% and 60%, while some may even see decreases if they're in lower-risk areas .</a:t>
            </a:r>
          </a:p>
          <a:p>
            <a:endParaRPr lang="en-US"/>
          </a:p>
          <a:p>
            <a:r>
              <a:rPr lang="en-US"/>
              <a:t>What To Advise Consumers</a:t>
            </a:r>
          </a:p>
          <a:p>
            <a:r>
              <a:rPr lang="en-US"/>
              <a:t>•	Don't wait—your renewal is automatic. Policies renewing on or after October 15 will see new rates applied by default .</a:t>
            </a:r>
          </a:p>
          <a:p>
            <a:r>
              <a:rPr lang="en-US"/>
              <a:t>•	Consult your broker immediately:</a:t>
            </a:r>
          </a:p>
          <a:p>
            <a:r>
              <a:rPr lang="en-US"/>
              <a:t>o	Ask if private-market insurers (like Mercury, CSAA, Travelers, Farmers) are offering policies in your area under California’s Sustainable Insurance Strategy .</a:t>
            </a:r>
          </a:p>
          <a:p>
            <a:r>
              <a:rPr lang="en-US"/>
              <a:t>o	Explore Difference in Conditions (DIC) coverage to supplement the FAIR Plan's fire-only policy—it doesn’t include liability, water damage, theft, etc. .</a:t>
            </a:r>
          </a:p>
          <a:p>
            <a:r>
              <a:rPr lang="en-US"/>
              <a:t>•	Look into home hardening discounts:</a:t>
            </a:r>
          </a:p>
          <a:p>
            <a:r>
              <a:rPr lang="en-US"/>
              <a:t>o	If you've installed fire-resistant improvements (e.g., ember-resistant vents, Class A roofing), you may be eligible for up to a 16.4% discount on wildfire premiums—verify with your broker and insurer .</a:t>
            </a:r>
          </a:p>
          <a:p>
            <a:r>
              <a:rPr lang="en-US"/>
              <a:t>•	Shop around annually—the FAIR Plan is a temporary, last-resort option. As private insurers re-enter your area, you may be able to find better value .</a:t>
            </a:r>
          </a:p>
          <a:p>
            <a:r>
              <a:rPr lang="en-US"/>
              <a:t>•	Understand your coverage limitations: FAIR Plan policies provide basic fire, lightning, and smoke coverage only. You'll need separate policies for other perils .</a:t>
            </a:r>
          </a:p>
          <a:p>
            <a:endParaRPr lang="en-US"/>
          </a:p>
          <a:p>
            <a:r>
              <a:rPr lang="en-US"/>
              <a:t>Consumer Action Checklist</a:t>
            </a:r>
          </a:p>
          <a:p>
            <a:r>
              <a:rPr lang="en-US"/>
              <a:t>•	✔️ Check renewal date and note effective October 15 increase.</a:t>
            </a:r>
          </a:p>
          <a:p>
            <a:r>
              <a:rPr lang="en-US"/>
              <a:t>•	✔️ Contact broker to assess private-market options.</a:t>
            </a:r>
          </a:p>
          <a:p>
            <a:r>
              <a:rPr lang="en-US"/>
              <a:t>•	✔️ Inquire about home hardening discounts and documentation needed.</a:t>
            </a:r>
          </a:p>
          <a:p>
            <a:r>
              <a:rPr lang="en-US"/>
              <a:t>•	✔️ Evaluate adding a DIC policy for full protection.</a:t>
            </a:r>
          </a:p>
          <a:p>
            <a:r>
              <a:rPr lang="en-US"/>
              <a:t>•	✔️ Review premiums and coverage annually—FAIR Plan is not a permanent solution.</a:t>
            </a:r>
          </a:p>
          <a:p>
            <a:endParaRPr lang="en-US"/>
          </a:p>
          <a:p>
            <a:r>
              <a:rPr lang="en-US"/>
              <a:t>Messaging for Public Communications</a:t>
            </a:r>
          </a:p>
          <a:p>
            <a:r>
              <a:rPr lang="en-US"/>
              <a:t>•	“If your policy renews on or after October 15, 2026, your FAIR Plan premium will increase—by an average of 29.1%, possibly more if you're in a wildfire-risk area.”</a:t>
            </a:r>
          </a:p>
          <a:p>
            <a:r>
              <a:rPr lang="en-US"/>
              <a:t>•	“The FAIR Plan covers only fire, lightning, and smoke—you’ll need additional policies for full homeowners protection.”</a:t>
            </a:r>
          </a:p>
          <a:p>
            <a:r>
              <a:rPr lang="en-US"/>
              <a:t>•	“Home hardening measures may qualify you for valuable fire discounts—check with your insurance provider.”</a:t>
            </a:r>
          </a:p>
          <a:p>
            <a:r>
              <a:rPr lang="en-US"/>
              <a:t>•	“Ask your broker if private-market options are now available in your ZIP code—they may offer better pricing.”</a:t>
            </a:r>
          </a:p>
          <a:p>
            <a:r>
              <a:rPr lang="en-US"/>
              <a:t>•	“Treat FAIR Plan coverage as a temporary solution, not a permanent home insurance choice.”</a:t>
            </a:r>
          </a:p>
          <a:p>
            <a:endParaRPr lang="en-US"/>
          </a:p>
          <a:p>
            <a:r>
              <a:rPr lang="en-US"/>
              <a:t>CDI Support &amp; Resources</a:t>
            </a:r>
          </a:p>
          <a:p>
            <a:r>
              <a:rPr lang="en-US"/>
              <a:t>•	Direct consumers to the CDI website for FAIR Plan info, complaint procedures, and insurer directories.</a:t>
            </a:r>
          </a:p>
          <a:p>
            <a:r>
              <a:rPr lang="en-US"/>
              <a:t>•	Provide CDI helpline for assistance with FAIR Plan issues: [insert CDI contact].</a:t>
            </a:r>
          </a:p>
          <a:p>
            <a:r>
              <a:rPr lang="en-US"/>
              <a:t>•	Encourage consumers to document all improvements and track communications with brokers and insurers.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83E9C4-62A3-544A-8BFA-941B952B32F4}" type="slidenum">
              <a:rPr lang="en-US" smtClean="0"/>
              <a:t>28</a:t>
            </a:fld>
            <a:endParaRPr lang="en-US"/>
          </a:p>
        </p:txBody>
      </p:sp>
    </p:spTree>
    <p:extLst>
      <p:ext uri="{BB962C8B-B14F-4D97-AF65-F5344CB8AC3E}">
        <p14:creationId xmlns:p14="http://schemas.microsoft.com/office/powerpoint/2010/main" val="202902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Welcome residents. Explain that this training is designed to help families make calm, early, and organized evacuation decisions during wildfire events.</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Explain that most evacuation problems happen because people delay leaving. Emphasize that leaving early keeps options open.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Reassure residents these reactions are normal. The goal is to manage stress with a simple system.</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Explain that every household should know at least two ways out before a fire happens.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Explain each step in simple language. Encourage families to use STOP anytime conditions change.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Teach residents to use smoke as an early warning system.</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Ask residents: When would you leave? When would you switch routes? Encourage discussion and proactive thinking.</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482B1-7C28-573C-3EBA-3592B4AB4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1CBA2C-E166-5980-5499-2C587C090F67}"/>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4CD206B3-DADF-002E-3560-5B2096728D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23F07F-E644-08C9-83F1-0AB8D6A44937}"/>
              </a:ext>
            </a:extLst>
          </p:cNvPr>
          <p:cNvSpPr>
            <a:spLocks noGrp="1"/>
          </p:cNvSpPr>
          <p:nvPr>
            <p:ph type="sldNum" sz="quarter" idx="5"/>
          </p:nvPr>
        </p:nvSpPr>
        <p:spPr/>
        <p:txBody>
          <a:bodyPr/>
          <a:lstStyle/>
          <a:p>
            <a:fld id="{4D83E9C4-62A3-544A-8BFA-941B952B32F4}" type="slidenum">
              <a:rPr lang="en-US" smtClean="0"/>
              <a:t>49</a:t>
            </a:fld>
            <a:endParaRPr lang="en-US"/>
          </a:p>
        </p:txBody>
      </p:sp>
    </p:spTree>
    <p:extLst>
      <p:ext uri="{BB962C8B-B14F-4D97-AF65-F5344CB8AC3E}">
        <p14:creationId xmlns:p14="http://schemas.microsoft.com/office/powerpoint/2010/main" val="3674677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83E9C4-62A3-544A-8BFA-941B952B32F4}" type="slidenum">
              <a:rPr lang="en-US" smtClean="0"/>
              <a:t>54</a:t>
            </a:fld>
            <a:endParaRPr lang="en-US"/>
          </a:p>
        </p:txBody>
      </p:sp>
    </p:spTree>
    <p:extLst>
      <p:ext uri="{BB962C8B-B14F-4D97-AF65-F5344CB8AC3E}">
        <p14:creationId xmlns:p14="http://schemas.microsoft.com/office/powerpoint/2010/main" val="1098938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1288" y="-8468"/>
            <a:ext cx="12226405"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grpSp>
      <p:sp>
        <p:nvSpPr>
          <p:cNvPr id="2" name="Title 1"/>
          <p:cNvSpPr>
            <a:spLocks noGrp="1"/>
          </p:cNvSpPr>
          <p:nvPr>
            <p:ph type="ctrTitle"/>
          </p:nvPr>
        </p:nvSpPr>
        <p:spPr>
          <a:xfrm>
            <a:off x="1507461" y="2404534"/>
            <a:ext cx="776895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461" y="4050835"/>
            <a:ext cx="776895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40488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7998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798" y="2700869"/>
            <a:ext cx="8463620"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12798" y="4527448"/>
            <a:ext cx="8463620"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65612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12801"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80510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7"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2799" y="2737247"/>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55520" y="2737247"/>
            <a:ext cx="412089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30955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99" y="609600"/>
            <a:ext cx="8463619"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69132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50101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99" y="1498604"/>
            <a:ext cx="3720243"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1701" y="514926"/>
            <a:ext cx="451471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2799" y="2777069"/>
            <a:ext cx="3720243"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92832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99" y="4800600"/>
            <a:ext cx="846361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799" y="609600"/>
            <a:ext cx="8463619"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12799" y="5367338"/>
            <a:ext cx="8463619"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09619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800" y="4470400"/>
            <a:ext cx="8463619"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91662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33180"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468099" y="3632200"/>
            <a:ext cx="722640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8" y="4470400"/>
            <a:ext cx="846362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24" name="TextBox 23"/>
          <p:cNvSpPr txBox="1"/>
          <p:nvPr/>
        </p:nvSpPr>
        <p:spPr>
          <a:xfrm>
            <a:off x="643615" y="790378"/>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996933" y="2886556"/>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40474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2798" y="1931988"/>
            <a:ext cx="8463620"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812798" y="4527448"/>
            <a:ext cx="8463620"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4995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33180" y="609600"/>
            <a:ext cx="809624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8" y="4527448"/>
            <a:ext cx="8463620"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24" name="TextBox 23"/>
          <p:cNvSpPr txBox="1"/>
          <p:nvPr/>
        </p:nvSpPr>
        <p:spPr>
          <a:xfrm>
            <a:off x="643615" y="790378"/>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996933" y="2886556"/>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22107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21131" y="609600"/>
            <a:ext cx="845528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812798" y="4527448"/>
            <a:ext cx="8463620"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39200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42003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1"/>
            <a:ext cx="130508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812799" y="609601"/>
            <a:ext cx="6926701"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4716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6857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1646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1368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75904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2924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29475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2077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5624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30021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51723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8867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43839" y="182879"/>
            <a:ext cx="1170432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1" y="3869636"/>
            <a:ext cx="8767860"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1FF6DA9-008F-8B48-92A6-B652298478BF}" type="slidenum">
              <a:rPr lang="en-US" smtClean="0"/>
              <a:t>‹#›</a:t>
            </a:fld>
            <a:endParaRPr lang="en-US"/>
          </a:p>
        </p:txBody>
      </p:sp>
      <p:cxnSp>
        <p:nvCxnSpPr>
          <p:cNvPr id="8" name="Straight Connector 7"/>
          <p:cNvCxnSpPr/>
          <p:nvPr/>
        </p:nvCxnSpPr>
        <p:spPr>
          <a:xfrm>
            <a:off x="1978661"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970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03910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7" name="Straight Connector 6"/>
          <p:cNvCxnSpPr/>
          <p:nvPr/>
        </p:nvCxnSpPr>
        <p:spPr>
          <a:xfrm>
            <a:off x="1981201"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5185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515357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26208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922570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681090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77952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5505752" y="1097280"/>
            <a:ext cx="5532851"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77952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151413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77952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58810" y="1069848"/>
            <a:ext cx="5676937"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77952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4654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52412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1"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494276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55" name="Rectangle 105"/>
          <p:cNvSpPr/>
          <p:nvPr/>
        </p:nvSpPr>
        <p:spPr>
          <a:xfrm rot="2700000">
            <a:off x="9931547" y="295718"/>
            <a:ext cx="13716" cy="5580539"/>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09" name="Group 408"/>
          <p:cNvGrpSpPr/>
          <p:nvPr/>
        </p:nvGrpSpPr>
        <p:grpSpPr>
          <a:xfrm>
            <a:off x="0" y="420257"/>
            <a:ext cx="12192000" cy="3795497"/>
            <a:chOff x="0" y="420256"/>
            <a:chExt cx="12188952" cy="3795497"/>
          </a:xfrm>
        </p:grpSpPr>
        <p:cxnSp>
          <p:nvCxnSpPr>
            <p:cNvPr id="410" name="Straight Connector 409"/>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20" name="Rectangle 379"/>
          <p:cNvSpPr/>
          <p:nvPr/>
        </p:nvSpPr>
        <p:spPr>
          <a:xfrm rot="18900000" flipV="1">
            <a:off x="10861408" y="-427079"/>
            <a:ext cx="18288" cy="2816931"/>
          </a:xfrm>
          <a:custGeom>
            <a:avLst/>
            <a:gdLst/>
            <a:ahLst/>
            <a:cxnLst/>
            <a:rect l="l" t="t" r="r" b="b"/>
            <a:pathLst>
              <a:path w="13716" h="2816931">
                <a:moveTo>
                  <a:pt x="0" y="2816931"/>
                </a:moveTo>
                <a:lnTo>
                  <a:pt x="13716" y="28032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1" name="Rectangle 56"/>
          <p:cNvSpPr/>
          <p:nvPr/>
        </p:nvSpPr>
        <p:spPr>
          <a:xfrm>
            <a:off x="2" y="0"/>
            <a:ext cx="11821100" cy="4572004"/>
          </a:xfrm>
          <a:custGeom>
            <a:avLst/>
            <a:gdLst/>
            <a:ahLst/>
            <a:cxnLst/>
            <a:rect l="l" t="t" r="r" b="b"/>
            <a:pathLst>
              <a:path w="8865825" h="4572004">
                <a:moveTo>
                  <a:pt x="5901406" y="4"/>
                </a:moveTo>
                <a:lnTo>
                  <a:pt x="5915122" y="4"/>
                </a:lnTo>
                <a:lnTo>
                  <a:pt x="5915122" y="4572004"/>
                </a:lnTo>
                <a:lnTo>
                  <a:pt x="5901406" y="4572004"/>
                </a:lnTo>
                <a:close/>
                <a:moveTo>
                  <a:pt x="5058348" y="3"/>
                </a:moveTo>
                <a:lnTo>
                  <a:pt x="5072064" y="3"/>
                </a:lnTo>
                <a:lnTo>
                  <a:pt x="5072064" y="4572003"/>
                </a:lnTo>
                <a:lnTo>
                  <a:pt x="5058348" y="4572003"/>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3372232" y="1"/>
                </a:moveTo>
                <a:lnTo>
                  <a:pt x="3385948" y="1"/>
                </a:lnTo>
                <a:lnTo>
                  <a:pt x="3385948" y="4572001"/>
                </a:lnTo>
                <a:lnTo>
                  <a:pt x="3372232" y="4572001"/>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2" name="Rectangle 87"/>
          <p:cNvSpPr/>
          <p:nvPr/>
        </p:nvSpPr>
        <p:spPr>
          <a:xfrm rot="2700000">
            <a:off x="3083942" y="-2062096"/>
            <a:ext cx="13716" cy="8760392"/>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3" name="Rectangle 88"/>
          <p:cNvSpPr/>
          <p:nvPr/>
        </p:nvSpPr>
        <p:spPr>
          <a:xfrm rot="2700000">
            <a:off x="4250989" y="-2033668"/>
            <a:ext cx="13716" cy="8639337"/>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4" name="Rectangle 89"/>
          <p:cNvSpPr/>
          <p:nvPr/>
        </p:nvSpPr>
        <p:spPr>
          <a:xfrm rot="2700000">
            <a:off x="5375237" y="-2033667"/>
            <a:ext cx="13716" cy="8639337"/>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5" name="Rectangle 90"/>
          <p:cNvSpPr/>
          <p:nvPr/>
        </p:nvSpPr>
        <p:spPr>
          <a:xfrm rot="2700000">
            <a:off x="6499485" y="-2033667"/>
            <a:ext cx="13716" cy="8639337"/>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6" name="Rectangle 91"/>
          <p:cNvSpPr/>
          <p:nvPr/>
        </p:nvSpPr>
        <p:spPr>
          <a:xfrm rot="2700000">
            <a:off x="7623734" y="-2033666"/>
            <a:ext cx="13716" cy="8639335"/>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7" name="Rectangle 92"/>
          <p:cNvSpPr/>
          <p:nvPr/>
        </p:nvSpPr>
        <p:spPr>
          <a:xfrm rot="2700000">
            <a:off x="8747982" y="-2033667"/>
            <a:ext cx="13716" cy="8639336"/>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8" name="Rectangle 93"/>
          <p:cNvSpPr/>
          <p:nvPr/>
        </p:nvSpPr>
        <p:spPr>
          <a:xfrm rot="2700000">
            <a:off x="9504685" y="-1228525"/>
            <a:ext cx="13716" cy="7599765"/>
          </a:xfrm>
          <a:custGeom>
            <a:avLst/>
            <a:gdLst/>
            <a:ahLst/>
            <a:cxnLst/>
            <a:rect l="l" t="t" r="r" b="b"/>
            <a:pathLst>
              <a:path w="13716" h="5699824">
                <a:moveTo>
                  <a:pt x="0" y="0"/>
                </a:moveTo>
                <a:lnTo>
                  <a:pt x="13716" y="13717"/>
                </a:lnTo>
                <a:lnTo>
                  <a:pt x="13716" y="5686109"/>
                </a:lnTo>
                <a:lnTo>
                  <a:pt x="1" y="569982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9" name="Rectangle 95"/>
          <p:cNvSpPr/>
          <p:nvPr/>
        </p:nvSpPr>
        <p:spPr>
          <a:xfrm rot="2700000">
            <a:off x="10628934" y="1194893"/>
            <a:ext cx="13716" cy="4419908"/>
          </a:xfrm>
          <a:custGeom>
            <a:avLst/>
            <a:gdLst/>
            <a:ahLst/>
            <a:cxnLst/>
            <a:rect l="l" t="t" r="r" b="b"/>
            <a:pathLst>
              <a:path w="13716" h="3314931">
                <a:moveTo>
                  <a:pt x="0" y="0"/>
                </a:moveTo>
                <a:lnTo>
                  <a:pt x="13716" y="13716"/>
                </a:lnTo>
                <a:lnTo>
                  <a:pt x="13716" y="3301215"/>
                </a:lnTo>
                <a:lnTo>
                  <a:pt x="0" y="331493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0" name="Rectangle 96"/>
          <p:cNvSpPr/>
          <p:nvPr/>
        </p:nvSpPr>
        <p:spPr>
          <a:xfrm rot="2700000">
            <a:off x="11191055" y="2411444"/>
            <a:ext cx="13716" cy="2829987"/>
          </a:xfrm>
          <a:custGeom>
            <a:avLst/>
            <a:gdLst/>
            <a:ahLst/>
            <a:cxnLst/>
            <a:rect l="l" t="t" r="r" b="b"/>
            <a:pathLst>
              <a:path w="13716" h="2122490">
                <a:moveTo>
                  <a:pt x="0" y="0"/>
                </a:moveTo>
                <a:lnTo>
                  <a:pt x="13716" y="13716"/>
                </a:lnTo>
                <a:lnTo>
                  <a:pt x="13716" y="2108774"/>
                </a:lnTo>
                <a:lnTo>
                  <a:pt x="0" y="212249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1" name="Rectangle 97"/>
          <p:cNvSpPr/>
          <p:nvPr/>
        </p:nvSpPr>
        <p:spPr>
          <a:xfrm rot="2700000">
            <a:off x="11753183" y="3628004"/>
            <a:ext cx="13717" cy="1240055"/>
          </a:xfrm>
          <a:custGeom>
            <a:avLst/>
            <a:gdLst/>
            <a:ahLst/>
            <a:cxnLst/>
            <a:rect l="l" t="t" r="r" b="b"/>
            <a:pathLst>
              <a:path w="13717" h="930041">
                <a:moveTo>
                  <a:pt x="0" y="0"/>
                </a:moveTo>
                <a:lnTo>
                  <a:pt x="13717" y="13717"/>
                </a:lnTo>
                <a:lnTo>
                  <a:pt x="13717" y="916324"/>
                </a:lnTo>
                <a:lnTo>
                  <a:pt x="1" y="93004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2" name="Rectangle 102"/>
          <p:cNvSpPr/>
          <p:nvPr/>
        </p:nvSpPr>
        <p:spPr>
          <a:xfrm rot="2700000">
            <a:off x="273322" y="-195244"/>
            <a:ext cx="13716" cy="810757"/>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3" name="Rectangle 103"/>
          <p:cNvSpPr/>
          <p:nvPr/>
        </p:nvSpPr>
        <p:spPr>
          <a:xfrm rot="2700000">
            <a:off x="835446" y="-568615"/>
            <a:ext cx="13716" cy="2400685"/>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4" name="Rectangle 104"/>
          <p:cNvSpPr/>
          <p:nvPr/>
        </p:nvSpPr>
        <p:spPr>
          <a:xfrm rot="2700000">
            <a:off x="1397570" y="-941985"/>
            <a:ext cx="13716" cy="3990611"/>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5" name="Rectangle 105"/>
          <p:cNvSpPr/>
          <p:nvPr/>
        </p:nvSpPr>
        <p:spPr>
          <a:xfrm rot="2700000">
            <a:off x="1959694" y="-1315356"/>
            <a:ext cx="13716" cy="5580539"/>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6" name="Rectangle 106"/>
          <p:cNvSpPr/>
          <p:nvPr/>
        </p:nvSpPr>
        <p:spPr>
          <a:xfrm rot="2700000">
            <a:off x="2521818" y="-1688724"/>
            <a:ext cx="13716" cy="7170465"/>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7" name="Rectangle 148"/>
          <p:cNvSpPr/>
          <p:nvPr/>
        </p:nvSpPr>
        <p:spPr>
          <a:xfrm rot="18900000" flipV="1">
            <a:off x="2760759" y="-450209"/>
            <a:ext cx="18288"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8" name="Rectangle 323"/>
          <p:cNvSpPr/>
          <p:nvPr/>
        </p:nvSpPr>
        <p:spPr>
          <a:xfrm rot="18900000" flipV="1">
            <a:off x="2198635" y="567611"/>
            <a:ext cx="18288"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9" name="Rectangle 324"/>
          <p:cNvSpPr/>
          <p:nvPr/>
        </p:nvSpPr>
        <p:spPr>
          <a:xfrm rot="18900000" flipV="1">
            <a:off x="1636511" y="1585424"/>
            <a:ext cx="18288"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0" name="Rectangle 325"/>
          <p:cNvSpPr/>
          <p:nvPr/>
        </p:nvSpPr>
        <p:spPr>
          <a:xfrm rot="18900000" flipV="1">
            <a:off x="1074387" y="2603242"/>
            <a:ext cx="18288"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1" name="Rectangle 326"/>
          <p:cNvSpPr/>
          <p:nvPr/>
        </p:nvSpPr>
        <p:spPr>
          <a:xfrm rot="18900000" flipV="1">
            <a:off x="512264" y="3621057"/>
            <a:ext cx="18288"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2" name="Rectangle 371"/>
          <p:cNvSpPr/>
          <p:nvPr/>
        </p:nvSpPr>
        <p:spPr>
          <a:xfrm rot="18900000" flipV="1">
            <a:off x="3606907" y="-953749"/>
            <a:ext cx="18288"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3" name="Rectangle 373"/>
          <p:cNvSpPr/>
          <p:nvPr/>
        </p:nvSpPr>
        <p:spPr>
          <a:xfrm rot="18900000" flipV="1">
            <a:off x="5855403" y="-953749"/>
            <a:ext cx="18288"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4" name="Rectangle 375"/>
          <p:cNvSpPr/>
          <p:nvPr/>
        </p:nvSpPr>
        <p:spPr>
          <a:xfrm rot="18900000" flipV="1">
            <a:off x="8103900" y="-953749"/>
            <a:ext cx="18288"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5" name="Rectangle 376"/>
          <p:cNvSpPr/>
          <p:nvPr/>
        </p:nvSpPr>
        <p:spPr>
          <a:xfrm rot="18900000" flipV="1">
            <a:off x="9175037" y="-950966"/>
            <a:ext cx="18288" cy="6394268"/>
          </a:xfrm>
          <a:custGeom>
            <a:avLst/>
            <a:gdLst/>
            <a:ahLst/>
            <a:cxnLst/>
            <a:rect l="l" t="t" r="r" b="b"/>
            <a:pathLst>
              <a:path w="13716" h="6394268">
                <a:moveTo>
                  <a:pt x="13716" y="6380553"/>
                </a:moveTo>
                <a:lnTo>
                  <a:pt x="13716" y="13716"/>
                </a:lnTo>
                <a:lnTo>
                  <a:pt x="0" y="0"/>
                </a:lnTo>
                <a:lnTo>
                  <a:pt x="0" y="639426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6" name="Rectangle 377"/>
          <p:cNvSpPr/>
          <p:nvPr/>
        </p:nvSpPr>
        <p:spPr>
          <a:xfrm rot="18900000" flipV="1">
            <a:off x="9737160" y="-776336"/>
            <a:ext cx="18289" cy="5201823"/>
          </a:xfrm>
          <a:custGeom>
            <a:avLst/>
            <a:gdLst/>
            <a:ahLst/>
            <a:cxnLst/>
            <a:rect l="l" t="t" r="r" b="b"/>
            <a:pathLst>
              <a:path w="13717" h="5201823">
                <a:moveTo>
                  <a:pt x="1" y="5201823"/>
                </a:moveTo>
                <a:lnTo>
                  <a:pt x="13717" y="5188106"/>
                </a:lnTo>
                <a:lnTo>
                  <a:pt x="13717" y="13717"/>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7" name="Rectangle 378"/>
          <p:cNvSpPr/>
          <p:nvPr/>
        </p:nvSpPr>
        <p:spPr>
          <a:xfrm rot="18900000" flipV="1">
            <a:off x="10323913" y="-582310"/>
            <a:ext cx="18288" cy="4009378"/>
          </a:xfrm>
          <a:custGeom>
            <a:avLst/>
            <a:gdLst/>
            <a:ahLst/>
            <a:cxnLst/>
            <a:rect l="l" t="t" r="r" b="b"/>
            <a:pathLst>
              <a:path w="13716" h="4009378">
                <a:moveTo>
                  <a:pt x="13716" y="3995663"/>
                </a:moveTo>
                <a:lnTo>
                  <a:pt x="13716" y="13717"/>
                </a:lnTo>
                <a:lnTo>
                  <a:pt x="0" y="0"/>
                </a:lnTo>
                <a:lnTo>
                  <a:pt x="0" y="400937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8" name="Rectangle 138"/>
          <p:cNvSpPr/>
          <p:nvPr/>
        </p:nvSpPr>
        <p:spPr>
          <a:xfrm rot="18900000" flipV="1">
            <a:off x="11423533" y="-252451"/>
            <a:ext cx="18287" cy="1624488"/>
          </a:xfrm>
          <a:custGeom>
            <a:avLst/>
            <a:gdLst/>
            <a:ahLst/>
            <a:cxnLst/>
            <a:rect l="l" t="t" r="r" b="b"/>
            <a:pathLst>
              <a:path w="13715" h="1624488">
                <a:moveTo>
                  <a:pt x="0" y="1624488"/>
                </a:moveTo>
                <a:lnTo>
                  <a:pt x="13715" y="1610773"/>
                </a:lnTo>
                <a:lnTo>
                  <a:pt x="13715"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9" name="Freeform 448"/>
          <p:cNvSpPr/>
          <p:nvPr/>
        </p:nvSpPr>
        <p:spPr>
          <a:xfrm rot="18900000" flipV="1">
            <a:off x="11985658" y="-77819"/>
            <a:ext cx="18287" cy="432040"/>
          </a:xfrm>
          <a:custGeom>
            <a:avLst/>
            <a:gdLst/>
            <a:ahLst/>
            <a:cxnLst/>
            <a:rect l="l" t="t" r="r" b="b"/>
            <a:pathLst>
              <a:path w="13715" h="432040">
                <a:moveTo>
                  <a:pt x="0" y="432040"/>
                </a:moveTo>
                <a:lnTo>
                  <a:pt x="13715" y="418325"/>
                </a:lnTo>
                <a:lnTo>
                  <a:pt x="13715"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0" name="Rectangle 372"/>
          <p:cNvSpPr/>
          <p:nvPr/>
        </p:nvSpPr>
        <p:spPr>
          <a:xfrm rot="18900000" flipV="1">
            <a:off x="4724689" y="-965458"/>
            <a:ext cx="18288"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1" name="Rectangle 374"/>
          <p:cNvSpPr/>
          <p:nvPr/>
        </p:nvSpPr>
        <p:spPr>
          <a:xfrm rot="18900000" flipV="1">
            <a:off x="6973185" y="-965458"/>
            <a:ext cx="18288"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2" name="Teardrop 3"/>
          <p:cNvSpPr/>
          <p:nvPr/>
        </p:nvSpPr>
        <p:spPr>
          <a:xfrm rot="5400000" flipH="1" flipV="1">
            <a:off x="8692471"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3" name="Teardrop 3"/>
          <p:cNvSpPr/>
          <p:nvPr/>
        </p:nvSpPr>
        <p:spPr>
          <a:xfrm rot="5400000" flipH="1" flipV="1">
            <a:off x="-96257" y="205799"/>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4" name="Teardrop 3"/>
          <p:cNvSpPr/>
          <p:nvPr/>
        </p:nvSpPr>
        <p:spPr>
          <a:xfrm rot="5400000" flipH="1" flipV="1">
            <a:off x="1952151"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5" name="Teardrop 3"/>
          <p:cNvSpPr/>
          <p:nvPr/>
        </p:nvSpPr>
        <p:spPr>
          <a:xfrm rot="5400000" flipH="1" flipV="1">
            <a:off x="3075537"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6" name="Teardrop 3"/>
          <p:cNvSpPr/>
          <p:nvPr/>
        </p:nvSpPr>
        <p:spPr>
          <a:xfrm rot="5400000" flipH="1" flipV="1">
            <a:off x="4198924"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7" name="Teardrop 3"/>
          <p:cNvSpPr/>
          <p:nvPr/>
        </p:nvSpPr>
        <p:spPr>
          <a:xfrm rot="5400000" flipH="1" flipV="1">
            <a:off x="5322311"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8" name="Teardrop 3"/>
          <p:cNvSpPr/>
          <p:nvPr/>
        </p:nvSpPr>
        <p:spPr>
          <a:xfrm rot="5400000" flipH="1" flipV="1">
            <a:off x="6445697"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9" name="Teardrop 3"/>
          <p:cNvSpPr/>
          <p:nvPr/>
        </p:nvSpPr>
        <p:spPr>
          <a:xfrm rot="5400000" flipH="1" flipV="1">
            <a:off x="7569084"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0" name="Teardrop 3"/>
          <p:cNvSpPr/>
          <p:nvPr/>
        </p:nvSpPr>
        <p:spPr>
          <a:xfrm rot="5400000" flipH="1" flipV="1">
            <a:off x="10939244"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1" name="Teardrop 3"/>
          <p:cNvSpPr/>
          <p:nvPr/>
        </p:nvSpPr>
        <p:spPr>
          <a:xfrm rot="5400000" flipH="1" flipV="1">
            <a:off x="9815857"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2" name="Teardrop 3"/>
          <p:cNvSpPr/>
          <p:nvPr/>
        </p:nvSpPr>
        <p:spPr>
          <a:xfrm rot="5400000" flipH="1" flipV="1">
            <a:off x="11831371" y="300127"/>
            <a:ext cx="489780" cy="231477"/>
          </a:xfrm>
          <a:custGeom>
            <a:avLst/>
            <a:gdLst/>
            <a:ahLst/>
            <a:cxnLst/>
            <a:rect l="l" t="t" r="r" b="b"/>
            <a:pathLst>
              <a:path w="489780" h="173608">
                <a:moveTo>
                  <a:pt x="489780" y="159854"/>
                </a:moveTo>
                <a:lnTo>
                  <a:pt x="485976" y="173608"/>
                </a:lnTo>
                <a:lnTo>
                  <a:pt x="475131"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1" y="73244"/>
                  <a:pt x="301103" y="113792"/>
                  <a:pt x="301103" y="163811"/>
                </a:cubicBezTo>
                <a:lnTo>
                  <a:pt x="299829"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3"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8" y="173608"/>
                </a:lnTo>
                <a:lnTo>
                  <a:pt x="3810" y="173608"/>
                </a:lnTo>
                <a:cubicBezTo>
                  <a:pt x="332" y="169383"/>
                  <a:pt x="0" y="164657"/>
                  <a:pt x="0" y="159854"/>
                </a:cubicBezTo>
                <a:cubicBezTo>
                  <a:pt x="0" y="132604"/>
                  <a:pt x="10705"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0" y="61434"/>
                  <a:pt x="443360" y="72140"/>
                  <a:pt x="461494" y="89721"/>
                </a:cubicBezTo>
                <a:cubicBezTo>
                  <a:pt x="479075" y="107854"/>
                  <a:pt x="489780" y="132604"/>
                  <a:pt x="489780" y="159854"/>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3" name="Teardrop 3"/>
          <p:cNvSpPr/>
          <p:nvPr/>
        </p:nvSpPr>
        <p:spPr>
          <a:xfrm rot="5400000" flipH="1" flipV="1">
            <a:off x="828764"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4" name="Oval 463"/>
          <p:cNvSpPr/>
          <p:nvPr/>
        </p:nvSpPr>
        <p:spPr>
          <a:xfrm>
            <a:off x="8886015"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5" name="Oval 167"/>
          <p:cNvSpPr/>
          <p:nvPr/>
        </p:nvSpPr>
        <p:spPr>
          <a:xfrm>
            <a:off x="0" y="331699"/>
            <a:ext cx="125256"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6" name="Oval 465"/>
          <p:cNvSpPr/>
          <p:nvPr/>
        </p:nvSpPr>
        <p:spPr>
          <a:xfrm>
            <a:off x="1022309"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7" name="Oval 466"/>
          <p:cNvSpPr/>
          <p:nvPr/>
        </p:nvSpPr>
        <p:spPr>
          <a:xfrm>
            <a:off x="2145695"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8" name="Oval 467"/>
          <p:cNvSpPr/>
          <p:nvPr/>
        </p:nvSpPr>
        <p:spPr>
          <a:xfrm>
            <a:off x="3269082"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9" name="Oval 468"/>
          <p:cNvSpPr/>
          <p:nvPr/>
        </p:nvSpPr>
        <p:spPr>
          <a:xfrm>
            <a:off x="4392469"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0" name="Oval 469"/>
          <p:cNvSpPr/>
          <p:nvPr/>
        </p:nvSpPr>
        <p:spPr>
          <a:xfrm>
            <a:off x="5515855"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1" name="Oval 470"/>
          <p:cNvSpPr/>
          <p:nvPr/>
        </p:nvSpPr>
        <p:spPr>
          <a:xfrm>
            <a:off x="6639242"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2" name="Oval 471"/>
          <p:cNvSpPr/>
          <p:nvPr/>
        </p:nvSpPr>
        <p:spPr>
          <a:xfrm>
            <a:off x="7762629"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3" name="Oval 472"/>
          <p:cNvSpPr/>
          <p:nvPr/>
        </p:nvSpPr>
        <p:spPr>
          <a:xfrm>
            <a:off x="11132789"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4" name="Oval 473"/>
          <p:cNvSpPr/>
          <p:nvPr/>
        </p:nvSpPr>
        <p:spPr>
          <a:xfrm>
            <a:off x="10009402"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5" name="Teardrop 3"/>
          <p:cNvSpPr/>
          <p:nvPr/>
        </p:nvSpPr>
        <p:spPr>
          <a:xfrm rot="5400000" flipH="1" flipV="1">
            <a:off x="8130351"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6" name="Teardrop 3"/>
          <p:cNvSpPr/>
          <p:nvPr/>
        </p:nvSpPr>
        <p:spPr>
          <a:xfrm rot="5400000" flipH="1" flipV="1">
            <a:off x="1390031"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7" name="Teardrop 3"/>
          <p:cNvSpPr/>
          <p:nvPr/>
        </p:nvSpPr>
        <p:spPr>
          <a:xfrm rot="5400000" flipH="1" flipV="1">
            <a:off x="2513417"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8" name="Teardrop 3"/>
          <p:cNvSpPr/>
          <p:nvPr/>
        </p:nvSpPr>
        <p:spPr>
          <a:xfrm rot="5400000" flipH="1" flipV="1">
            <a:off x="3636804"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9" name="Teardrop 3"/>
          <p:cNvSpPr/>
          <p:nvPr/>
        </p:nvSpPr>
        <p:spPr>
          <a:xfrm rot="5400000" flipH="1" flipV="1">
            <a:off x="4760191"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0" name="Teardrop 3"/>
          <p:cNvSpPr/>
          <p:nvPr/>
        </p:nvSpPr>
        <p:spPr>
          <a:xfrm rot="5400000" flipH="1" flipV="1">
            <a:off x="5883577"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1" name="Teardrop 3"/>
          <p:cNvSpPr/>
          <p:nvPr/>
        </p:nvSpPr>
        <p:spPr>
          <a:xfrm rot="5400000" flipH="1" flipV="1">
            <a:off x="7006964"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2" name="Teardrop 3"/>
          <p:cNvSpPr/>
          <p:nvPr/>
        </p:nvSpPr>
        <p:spPr>
          <a:xfrm rot="5400000" flipH="1" flipV="1">
            <a:off x="10377124"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3" name="Teardrop 3"/>
          <p:cNvSpPr/>
          <p:nvPr/>
        </p:nvSpPr>
        <p:spPr>
          <a:xfrm rot="5400000" flipH="1" flipV="1">
            <a:off x="9253737"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4" name="Teardrop 3"/>
          <p:cNvSpPr/>
          <p:nvPr/>
        </p:nvSpPr>
        <p:spPr>
          <a:xfrm rot="5400000" flipH="1" flipV="1">
            <a:off x="11500511"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5" name="Teardrop 3"/>
          <p:cNvSpPr/>
          <p:nvPr/>
        </p:nvSpPr>
        <p:spPr>
          <a:xfrm rot="5400000" flipH="1" flipV="1">
            <a:off x="266644"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6" name="Oval 485"/>
          <p:cNvSpPr/>
          <p:nvPr/>
        </p:nvSpPr>
        <p:spPr>
          <a:xfrm>
            <a:off x="9448871"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7" name="Oval 486"/>
          <p:cNvSpPr/>
          <p:nvPr/>
        </p:nvSpPr>
        <p:spPr>
          <a:xfrm>
            <a:off x="461778"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8" name="Oval 487"/>
          <p:cNvSpPr/>
          <p:nvPr/>
        </p:nvSpPr>
        <p:spPr>
          <a:xfrm>
            <a:off x="1585165"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9" name="Oval 488"/>
          <p:cNvSpPr/>
          <p:nvPr/>
        </p:nvSpPr>
        <p:spPr>
          <a:xfrm>
            <a:off x="2708551"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0" name="Oval 489"/>
          <p:cNvSpPr/>
          <p:nvPr/>
        </p:nvSpPr>
        <p:spPr>
          <a:xfrm>
            <a:off x="3831938"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1" name="Oval 490"/>
          <p:cNvSpPr/>
          <p:nvPr/>
        </p:nvSpPr>
        <p:spPr>
          <a:xfrm>
            <a:off x="4955325"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2" name="Oval 491"/>
          <p:cNvSpPr/>
          <p:nvPr/>
        </p:nvSpPr>
        <p:spPr>
          <a:xfrm>
            <a:off x="6078711"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3" name="Oval 492"/>
          <p:cNvSpPr/>
          <p:nvPr/>
        </p:nvSpPr>
        <p:spPr>
          <a:xfrm>
            <a:off x="7202098"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4" name="Oval 493"/>
          <p:cNvSpPr/>
          <p:nvPr/>
        </p:nvSpPr>
        <p:spPr>
          <a:xfrm>
            <a:off x="8325485"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5" name="Oval 494"/>
          <p:cNvSpPr/>
          <p:nvPr/>
        </p:nvSpPr>
        <p:spPr>
          <a:xfrm>
            <a:off x="11695645"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6" name="Oval 495"/>
          <p:cNvSpPr/>
          <p:nvPr/>
        </p:nvSpPr>
        <p:spPr>
          <a:xfrm>
            <a:off x="10572258"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7" name="Teardrop 3"/>
          <p:cNvSpPr/>
          <p:nvPr/>
        </p:nvSpPr>
        <p:spPr>
          <a:xfrm rot="5400000" flipH="1" flipV="1">
            <a:off x="8283182"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8" name="Teardrop 3"/>
          <p:cNvSpPr/>
          <p:nvPr/>
        </p:nvSpPr>
        <p:spPr>
          <a:xfrm rot="5400000" flipH="1" flipV="1">
            <a:off x="1542862"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9" name="Teardrop 3"/>
          <p:cNvSpPr/>
          <p:nvPr/>
        </p:nvSpPr>
        <p:spPr>
          <a:xfrm rot="5400000" flipH="1" flipV="1">
            <a:off x="2666248"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0" name="Teardrop 3"/>
          <p:cNvSpPr/>
          <p:nvPr/>
        </p:nvSpPr>
        <p:spPr>
          <a:xfrm rot="5400000" flipH="1" flipV="1">
            <a:off x="3789635"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1" name="Teardrop 3"/>
          <p:cNvSpPr/>
          <p:nvPr/>
        </p:nvSpPr>
        <p:spPr>
          <a:xfrm rot="5400000" flipH="1" flipV="1">
            <a:off x="4913022"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2" name="Teardrop 3"/>
          <p:cNvSpPr/>
          <p:nvPr/>
        </p:nvSpPr>
        <p:spPr>
          <a:xfrm rot="5400000" flipH="1" flipV="1">
            <a:off x="6036408"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3" name="Teardrop 3"/>
          <p:cNvSpPr/>
          <p:nvPr/>
        </p:nvSpPr>
        <p:spPr>
          <a:xfrm rot="5400000" flipH="1" flipV="1">
            <a:off x="7159795"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4" name="Teardrop 3"/>
          <p:cNvSpPr/>
          <p:nvPr/>
        </p:nvSpPr>
        <p:spPr>
          <a:xfrm rot="5400000" flipH="1" flipV="1">
            <a:off x="10529955"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5" name="Teardrop 3"/>
          <p:cNvSpPr/>
          <p:nvPr/>
        </p:nvSpPr>
        <p:spPr>
          <a:xfrm rot="5400000" flipH="1" flipV="1">
            <a:off x="9406568"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6" name="Teardrop 3"/>
          <p:cNvSpPr/>
          <p:nvPr/>
        </p:nvSpPr>
        <p:spPr>
          <a:xfrm rot="5400000" flipH="1" flipV="1">
            <a:off x="11653342"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7" name="Teardrop 3"/>
          <p:cNvSpPr/>
          <p:nvPr/>
        </p:nvSpPr>
        <p:spPr>
          <a:xfrm rot="5400000" flipH="1" flipV="1">
            <a:off x="419475"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8" name="Oval 881"/>
          <p:cNvSpPr/>
          <p:nvPr/>
        </p:nvSpPr>
        <p:spPr>
          <a:xfrm>
            <a:off x="461776" y="-10245"/>
            <a:ext cx="226336"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9" name="Oval 882"/>
          <p:cNvSpPr/>
          <p:nvPr/>
        </p:nvSpPr>
        <p:spPr>
          <a:xfrm>
            <a:off x="1585163" y="-10245"/>
            <a:ext cx="226336"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0" name="Oval 883"/>
          <p:cNvSpPr/>
          <p:nvPr/>
        </p:nvSpPr>
        <p:spPr>
          <a:xfrm>
            <a:off x="2708551" y="-10245"/>
            <a:ext cx="9213429" cy="84875"/>
          </a:xfrm>
          <a:custGeom>
            <a:avLst/>
            <a:gdLst/>
            <a:ahLst/>
            <a:cxnLst/>
            <a:rect l="l" t="t" r="r" b="b"/>
            <a:pathLst>
              <a:path w="6910072" h="84875">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1" name="Teardrop 3"/>
          <p:cNvSpPr/>
          <p:nvPr/>
        </p:nvSpPr>
        <p:spPr>
          <a:xfrm rot="5400000" flipH="1" flipV="1">
            <a:off x="8692471"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2" name="Teardrop 3"/>
          <p:cNvSpPr/>
          <p:nvPr/>
        </p:nvSpPr>
        <p:spPr>
          <a:xfrm rot="5400000" flipH="1" flipV="1">
            <a:off x="-96257" y="1051297"/>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3" name="Teardrop 3"/>
          <p:cNvSpPr/>
          <p:nvPr/>
        </p:nvSpPr>
        <p:spPr>
          <a:xfrm rot="5400000" flipH="1" flipV="1">
            <a:off x="1952151"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4" name="Teardrop 3"/>
          <p:cNvSpPr/>
          <p:nvPr/>
        </p:nvSpPr>
        <p:spPr>
          <a:xfrm rot="5400000" flipH="1" flipV="1">
            <a:off x="3075537"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5" name="Teardrop 3"/>
          <p:cNvSpPr/>
          <p:nvPr/>
        </p:nvSpPr>
        <p:spPr>
          <a:xfrm rot="5400000" flipH="1" flipV="1">
            <a:off x="4198924"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6" name="Teardrop 3"/>
          <p:cNvSpPr/>
          <p:nvPr/>
        </p:nvSpPr>
        <p:spPr>
          <a:xfrm rot="5400000" flipH="1" flipV="1">
            <a:off x="5322311"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7" name="Teardrop 3"/>
          <p:cNvSpPr/>
          <p:nvPr/>
        </p:nvSpPr>
        <p:spPr>
          <a:xfrm rot="5400000" flipH="1" flipV="1">
            <a:off x="6445697"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8" name="Teardrop 3"/>
          <p:cNvSpPr/>
          <p:nvPr/>
        </p:nvSpPr>
        <p:spPr>
          <a:xfrm rot="5400000" flipH="1" flipV="1">
            <a:off x="7569084"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9" name="Teardrop 3"/>
          <p:cNvSpPr/>
          <p:nvPr/>
        </p:nvSpPr>
        <p:spPr>
          <a:xfrm rot="5400000" flipH="1" flipV="1">
            <a:off x="10939244"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0" name="Teardrop 3"/>
          <p:cNvSpPr/>
          <p:nvPr/>
        </p:nvSpPr>
        <p:spPr>
          <a:xfrm rot="5400000" flipH="1" flipV="1">
            <a:off x="9815857"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1" name="Teardrop 3"/>
          <p:cNvSpPr/>
          <p:nvPr/>
        </p:nvSpPr>
        <p:spPr>
          <a:xfrm rot="5400000" flipH="1" flipV="1">
            <a:off x="11831371" y="1145625"/>
            <a:ext cx="489780" cy="231477"/>
          </a:xfrm>
          <a:custGeom>
            <a:avLst/>
            <a:gdLst/>
            <a:ahLst/>
            <a:cxnLst/>
            <a:rect l="l" t="t" r="r" b="b"/>
            <a:pathLst>
              <a:path w="489780" h="173608">
                <a:moveTo>
                  <a:pt x="489780" y="159854"/>
                </a:moveTo>
                <a:lnTo>
                  <a:pt x="485976" y="173608"/>
                </a:lnTo>
                <a:lnTo>
                  <a:pt x="475131"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1" y="73244"/>
                  <a:pt x="301103" y="113792"/>
                  <a:pt x="301103" y="163811"/>
                </a:cubicBezTo>
                <a:lnTo>
                  <a:pt x="299830"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3"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9" y="173608"/>
                </a:lnTo>
                <a:lnTo>
                  <a:pt x="3810" y="173608"/>
                </a:lnTo>
                <a:cubicBezTo>
                  <a:pt x="332" y="169383"/>
                  <a:pt x="0" y="164657"/>
                  <a:pt x="0" y="159854"/>
                </a:cubicBezTo>
                <a:cubicBezTo>
                  <a:pt x="0" y="132604"/>
                  <a:pt x="10705"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0" y="61434"/>
                  <a:pt x="443360" y="72140"/>
                  <a:pt x="461494" y="89721"/>
                </a:cubicBezTo>
                <a:cubicBezTo>
                  <a:pt x="479075" y="107854"/>
                  <a:pt x="489780" y="132604"/>
                  <a:pt x="489780" y="159854"/>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2" name="Teardrop 3"/>
          <p:cNvSpPr/>
          <p:nvPr/>
        </p:nvSpPr>
        <p:spPr>
          <a:xfrm rot="5400000" flipH="1" flipV="1">
            <a:off x="828764"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3" name="Oval 522"/>
          <p:cNvSpPr/>
          <p:nvPr/>
        </p:nvSpPr>
        <p:spPr>
          <a:xfrm>
            <a:off x="8886015"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4" name="Oval 523"/>
          <p:cNvSpPr/>
          <p:nvPr/>
        </p:nvSpPr>
        <p:spPr>
          <a:xfrm>
            <a:off x="1022309"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5" name="Oval 524"/>
          <p:cNvSpPr/>
          <p:nvPr/>
        </p:nvSpPr>
        <p:spPr>
          <a:xfrm>
            <a:off x="2145695"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6" name="Oval 525"/>
          <p:cNvSpPr/>
          <p:nvPr/>
        </p:nvSpPr>
        <p:spPr>
          <a:xfrm>
            <a:off x="3269082"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7" name="Oval 526"/>
          <p:cNvSpPr/>
          <p:nvPr/>
        </p:nvSpPr>
        <p:spPr>
          <a:xfrm>
            <a:off x="4392469"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8" name="Oval 527"/>
          <p:cNvSpPr/>
          <p:nvPr/>
        </p:nvSpPr>
        <p:spPr>
          <a:xfrm>
            <a:off x="5515855"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9" name="Oval 528"/>
          <p:cNvSpPr/>
          <p:nvPr/>
        </p:nvSpPr>
        <p:spPr>
          <a:xfrm>
            <a:off x="6639242"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0" name="Oval 529"/>
          <p:cNvSpPr/>
          <p:nvPr/>
        </p:nvSpPr>
        <p:spPr>
          <a:xfrm>
            <a:off x="7762629"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1" name="Oval 530"/>
          <p:cNvSpPr/>
          <p:nvPr/>
        </p:nvSpPr>
        <p:spPr>
          <a:xfrm>
            <a:off x="11132789"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2" name="Oval 531"/>
          <p:cNvSpPr/>
          <p:nvPr/>
        </p:nvSpPr>
        <p:spPr>
          <a:xfrm>
            <a:off x="10009402"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3" name="Teardrop 3"/>
          <p:cNvSpPr/>
          <p:nvPr/>
        </p:nvSpPr>
        <p:spPr>
          <a:xfrm rot="5400000" flipH="1" flipV="1">
            <a:off x="8130351"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4" name="Teardrop 3"/>
          <p:cNvSpPr/>
          <p:nvPr/>
        </p:nvSpPr>
        <p:spPr>
          <a:xfrm rot="5400000" flipH="1" flipV="1">
            <a:off x="1390031"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5" name="Teardrop 3"/>
          <p:cNvSpPr/>
          <p:nvPr/>
        </p:nvSpPr>
        <p:spPr>
          <a:xfrm rot="5400000" flipH="1" flipV="1">
            <a:off x="2513417"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6" name="Teardrop 3"/>
          <p:cNvSpPr/>
          <p:nvPr/>
        </p:nvSpPr>
        <p:spPr>
          <a:xfrm rot="5400000" flipH="1" flipV="1">
            <a:off x="3636804"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7" name="Teardrop 3"/>
          <p:cNvSpPr/>
          <p:nvPr/>
        </p:nvSpPr>
        <p:spPr>
          <a:xfrm rot="5400000" flipH="1" flipV="1">
            <a:off x="4760191"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Teardrop 3"/>
          <p:cNvSpPr/>
          <p:nvPr/>
        </p:nvSpPr>
        <p:spPr>
          <a:xfrm rot="5400000" flipH="1" flipV="1">
            <a:off x="5883577"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Teardrop 3"/>
          <p:cNvSpPr/>
          <p:nvPr/>
        </p:nvSpPr>
        <p:spPr>
          <a:xfrm rot="5400000" flipH="1" flipV="1">
            <a:off x="7006964"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Teardrop 3"/>
          <p:cNvSpPr/>
          <p:nvPr/>
        </p:nvSpPr>
        <p:spPr>
          <a:xfrm rot="5400000" flipH="1" flipV="1">
            <a:off x="10377124"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Teardrop 3"/>
          <p:cNvSpPr/>
          <p:nvPr/>
        </p:nvSpPr>
        <p:spPr>
          <a:xfrm rot="5400000" flipH="1" flipV="1">
            <a:off x="9253737"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Teardrop 3"/>
          <p:cNvSpPr/>
          <p:nvPr/>
        </p:nvSpPr>
        <p:spPr>
          <a:xfrm rot="5400000" flipH="1" flipV="1">
            <a:off x="11500511"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Teardrop 3"/>
          <p:cNvSpPr/>
          <p:nvPr/>
        </p:nvSpPr>
        <p:spPr>
          <a:xfrm rot="5400000" flipH="1" flipV="1">
            <a:off x="266644"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Oval 543"/>
          <p:cNvSpPr/>
          <p:nvPr/>
        </p:nvSpPr>
        <p:spPr>
          <a:xfrm>
            <a:off x="9448871"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Oval 544"/>
          <p:cNvSpPr/>
          <p:nvPr/>
        </p:nvSpPr>
        <p:spPr>
          <a:xfrm>
            <a:off x="461778"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Oval 545"/>
          <p:cNvSpPr/>
          <p:nvPr/>
        </p:nvSpPr>
        <p:spPr>
          <a:xfrm>
            <a:off x="1585165"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Oval 546"/>
          <p:cNvSpPr/>
          <p:nvPr/>
        </p:nvSpPr>
        <p:spPr>
          <a:xfrm>
            <a:off x="2708551"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Oval 547"/>
          <p:cNvSpPr/>
          <p:nvPr/>
        </p:nvSpPr>
        <p:spPr>
          <a:xfrm>
            <a:off x="3831938"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Oval 548"/>
          <p:cNvSpPr/>
          <p:nvPr/>
        </p:nvSpPr>
        <p:spPr>
          <a:xfrm>
            <a:off x="4955325"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Oval 549"/>
          <p:cNvSpPr/>
          <p:nvPr/>
        </p:nvSpPr>
        <p:spPr>
          <a:xfrm>
            <a:off x="6078711"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Oval 550"/>
          <p:cNvSpPr/>
          <p:nvPr/>
        </p:nvSpPr>
        <p:spPr>
          <a:xfrm>
            <a:off x="7202098"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Oval 551"/>
          <p:cNvSpPr/>
          <p:nvPr/>
        </p:nvSpPr>
        <p:spPr>
          <a:xfrm>
            <a:off x="8325485"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Oval 552"/>
          <p:cNvSpPr/>
          <p:nvPr/>
        </p:nvSpPr>
        <p:spPr>
          <a:xfrm>
            <a:off x="11695645"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Oval 553"/>
          <p:cNvSpPr/>
          <p:nvPr/>
        </p:nvSpPr>
        <p:spPr>
          <a:xfrm>
            <a:off x="10572258"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Teardrop 3"/>
          <p:cNvSpPr/>
          <p:nvPr/>
        </p:nvSpPr>
        <p:spPr>
          <a:xfrm rot="5400000" flipH="1" flipV="1">
            <a:off x="8692471"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Teardrop 3"/>
          <p:cNvSpPr/>
          <p:nvPr/>
        </p:nvSpPr>
        <p:spPr>
          <a:xfrm rot="5400000" flipH="1" flipV="1">
            <a:off x="-96257" y="1893894"/>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Teardrop 3"/>
          <p:cNvSpPr/>
          <p:nvPr/>
        </p:nvSpPr>
        <p:spPr>
          <a:xfrm rot="5400000" flipH="1" flipV="1">
            <a:off x="1952151"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Teardrop 3"/>
          <p:cNvSpPr/>
          <p:nvPr/>
        </p:nvSpPr>
        <p:spPr>
          <a:xfrm rot="5400000" flipH="1" flipV="1">
            <a:off x="3075537"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Teardrop 3"/>
          <p:cNvSpPr/>
          <p:nvPr/>
        </p:nvSpPr>
        <p:spPr>
          <a:xfrm rot="5400000" flipH="1" flipV="1">
            <a:off x="4198924"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Teardrop 3"/>
          <p:cNvSpPr/>
          <p:nvPr/>
        </p:nvSpPr>
        <p:spPr>
          <a:xfrm rot="5400000" flipH="1" flipV="1">
            <a:off x="5322311"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Teardrop 3"/>
          <p:cNvSpPr/>
          <p:nvPr/>
        </p:nvSpPr>
        <p:spPr>
          <a:xfrm rot="5400000" flipH="1" flipV="1">
            <a:off x="6445697"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Teardrop 3"/>
          <p:cNvSpPr/>
          <p:nvPr/>
        </p:nvSpPr>
        <p:spPr>
          <a:xfrm rot="5400000" flipH="1" flipV="1">
            <a:off x="7569084"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Teardrop 3"/>
          <p:cNvSpPr/>
          <p:nvPr/>
        </p:nvSpPr>
        <p:spPr>
          <a:xfrm rot="5400000" flipH="1" flipV="1">
            <a:off x="10939244"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Teardrop 3"/>
          <p:cNvSpPr/>
          <p:nvPr/>
        </p:nvSpPr>
        <p:spPr>
          <a:xfrm rot="5400000" flipH="1" flipV="1">
            <a:off x="9815857"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Teardrop 3"/>
          <p:cNvSpPr/>
          <p:nvPr/>
        </p:nvSpPr>
        <p:spPr>
          <a:xfrm rot="5400000" flipH="1" flipV="1">
            <a:off x="11831371" y="1988222"/>
            <a:ext cx="489780" cy="231477"/>
          </a:xfrm>
          <a:custGeom>
            <a:avLst/>
            <a:gdLst/>
            <a:ahLst/>
            <a:cxnLst/>
            <a:rect l="l" t="t" r="r" b="b"/>
            <a:pathLst>
              <a:path w="489780" h="173608">
                <a:moveTo>
                  <a:pt x="489780" y="159854"/>
                </a:moveTo>
                <a:lnTo>
                  <a:pt x="485976" y="173608"/>
                </a:lnTo>
                <a:lnTo>
                  <a:pt x="475131"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1" y="73244"/>
                  <a:pt x="301103" y="113792"/>
                  <a:pt x="301103" y="163811"/>
                </a:cubicBezTo>
                <a:lnTo>
                  <a:pt x="299829"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4"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9" y="173608"/>
                </a:lnTo>
                <a:lnTo>
                  <a:pt x="3810" y="173608"/>
                </a:lnTo>
                <a:cubicBezTo>
                  <a:pt x="333" y="169383"/>
                  <a:pt x="0" y="164657"/>
                  <a:pt x="0" y="159854"/>
                </a:cubicBezTo>
                <a:cubicBezTo>
                  <a:pt x="0" y="132604"/>
                  <a:pt x="10706"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0" y="61434"/>
                  <a:pt x="443360" y="72140"/>
                  <a:pt x="461494" y="89721"/>
                </a:cubicBezTo>
                <a:cubicBezTo>
                  <a:pt x="479075" y="107854"/>
                  <a:pt x="489780" y="132604"/>
                  <a:pt x="489780" y="159854"/>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Teardrop 3"/>
          <p:cNvSpPr/>
          <p:nvPr/>
        </p:nvSpPr>
        <p:spPr>
          <a:xfrm rot="5400000" flipH="1" flipV="1">
            <a:off x="828764"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Oval 566"/>
          <p:cNvSpPr/>
          <p:nvPr/>
        </p:nvSpPr>
        <p:spPr>
          <a:xfrm>
            <a:off x="8886015"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Oval 567"/>
          <p:cNvSpPr/>
          <p:nvPr/>
        </p:nvSpPr>
        <p:spPr>
          <a:xfrm>
            <a:off x="1022309"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Oval 568"/>
          <p:cNvSpPr/>
          <p:nvPr/>
        </p:nvSpPr>
        <p:spPr>
          <a:xfrm>
            <a:off x="2145695"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Oval 569"/>
          <p:cNvSpPr/>
          <p:nvPr/>
        </p:nvSpPr>
        <p:spPr>
          <a:xfrm>
            <a:off x="3269082"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Oval 570"/>
          <p:cNvSpPr/>
          <p:nvPr/>
        </p:nvSpPr>
        <p:spPr>
          <a:xfrm>
            <a:off x="4392469"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Oval 571"/>
          <p:cNvSpPr/>
          <p:nvPr/>
        </p:nvSpPr>
        <p:spPr>
          <a:xfrm>
            <a:off x="5515855"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Oval 572"/>
          <p:cNvSpPr/>
          <p:nvPr/>
        </p:nvSpPr>
        <p:spPr>
          <a:xfrm>
            <a:off x="6639242"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Oval 573"/>
          <p:cNvSpPr/>
          <p:nvPr/>
        </p:nvSpPr>
        <p:spPr>
          <a:xfrm>
            <a:off x="7762629"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Oval 574"/>
          <p:cNvSpPr/>
          <p:nvPr/>
        </p:nvSpPr>
        <p:spPr>
          <a:xfrm>
            <a:off x="11132789"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Oval 575"/>
          <p:cNvSpPr/>
          <p:nvPr/>
        </p:nvSpPr>
        <p:spPr>
          <a:xfrm>
            <a:off x="10009402"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8130351"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390031"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2513417"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3636804"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4760191"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5883577"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7006964"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10377124"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9253737"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11500511"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266644"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Oval 587"/>
          <p:cNvSpPr/>
          <p:nvPr/>
        </p:nvSpPr>
        <p:spPr>
          <a:xfrm>
            <a:off x="9448871"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Oval 588"/>
          <p:cNvSpPr/>
          <p:nvPr/>
        </p:nvSpPr>
        <p:spPr>
          <a:xfrm>
            <a:off x="461778"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Oval 589"/>
          <p:cNvSpPr/>
          <p:nvPr/>
        </p:nvSpPr>
        <p:spPr>
          <a:xfrm>
            <a:off x="1585165"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Oval 590"/>
          <p:cNvSpPr/>
          <p:nvPr/>
        </p:nvSpPr>
        <p:spPr>
          <a:xfrm>
            <a:off x="2708551"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3831938"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592"/>
          <p:cNvSpPr/>
          <p:nvPr/>
        </p:nvSpPr>
        <p:spPr>
          <a:xfrm>
            <a:off x="4955325"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6078711"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7202098"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8325485"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11695645"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10572258"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Teardrop 3"/>
          <p:cNvSpPr/>
          <p:nvPr/>
        </p:nvSpPr>
        <p:spPr>
          <a:xfrm rot="5400000" flipH="1" flipV="1">
            <a:off x="8692471"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Teardrop 3"/>
          <p:cNvSpPr/>
          <p:nvPr/>
        </p:nvSpPr>
        <p:spPr>
          <a:xfrm rot="5400000" flipH="1" flipV="1">
            <a:off x="-96257" y="2742567"/>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Teardrop 3"/>
          <p:cNvSpPr/>
          <p:nvPr/>
        </p:nvSpPr>
        <p:spPr>
          <a:xfrm rot="5400000" flipH="1" flipV="1">
            <a:off x="1952151"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Teardrop 3"/>
          <p:cNvSpPr/>
          <p:nvPr/>
        </p:nvSpPr>
        <p:spPr>
          <a:xfrm rot="5400000" flipH="1" flipV="1">
            <a:off x="3075537"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Teardrop 3"/>
          <p:cNvSpPr/>
          <p:nvPr/>
        </p:nvSpPr>
        <p:spPr>
          <a:xfrm rot="5400000" flipH="1" flipV="1">
            <a:off x="4198924"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Teardrop 3"/>
          <p:cNvSpPr/>
          <p:nvPr/>
        </p:nvSpPr>
        <p:spPr>
          <a:xfrm rot="5400000" flipH="1" flipV="1">
            <a:off x="5322311"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Teardrop 3"/>
          <p:cNvSpPr/>
          <p:nvPr/>
        </p:nvSpPr>
        <p:spPr>
          <a:xfrm rot="5400000" flipH="1" flipV="1">
            <a:off x="6445697"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Teardrop 3"/>
          <p:cNvSpPr/>
          <p:nvPr/>
        </p:nvSpPr>
        <p:spPr>
          <a:xfrm rot="5400000" flipH="1" flipV="1">
            <a:off x="7569084"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10939244"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815857"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1831371" y="2836895"/>
            <a:ext cx="489780" cy="231477"/>
          </a:xfrm>
          <a:custGeom>
            <a:avLst/>
            <a:gdLst/>
            <a:ahLst/>
            <a:cxnLst/>
            <a:rect l="l" t="t" r="r" b="b"/>
            <a:pathLst>
              <a:path w="489780" h="173608">
                <a:moveTo>
                  <a:pt x="489780" y="159854"/>
                </a:moveTo>
                <a:lnTo>
                  <a:pt x="485976" y="173608"/>
                </a:lnTo>
                <a:lnTo>
                  <a:pt x="475132"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2" y="73244"/>
                  <a:pt x="301103" y="113792"/>
                  <a:pt x="301103" y="163811"/>
                </a:cubicBezTo>
                <a:lnTo>
                  <a:pt x="299830"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4"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9" y="173608"/>
                </a:lnTo>
                <a:lnTo>
                  <a:pt x="3810" y="173608"/>
                </a:lnTo>
                <a:cubicBezTo>
                  <a:pt x="333" y="169383"/>
                  <a:pt x="0" y="164657"/>
                  <a:pt x="0" y="159854"/>
                </a:cubicBezTo>
                <a:cubicBezTo>
                  <a:pt x="0" y="132604"/>
                  <a:pt x="10706"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1" y="61434"/>
                  <a:pt x="443360" y="72140"/>
                  <a:pt x="461494" y="89721"/>
                </a:cubicBezTo>
                <a:cubicBezTo>
                  <a:pt x="479075" y="107854"/>
                  <a:pt x="489780" y="132604"/>
                  <a:pt x="489780" y="159854"/>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828764"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Oval 610"/>
          <p:cNvSpPr/>
          <p:nvPr/>
        </p:nvSpPr>
        <p:spPr>
          <a:xfrm>
            <a:off x="8886015"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Oval 611"/>
          <p:cNvSpPr/>
          <p:nvPr/>
        </p:nvSpPr>
        <p:spPr>
          <a:xfrm>
            <a:off x="1022309"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Oval 612"/>
          <p:cNvSpPr/>
          <p:nvPr/>
        </p:nvSpPr>
        <p:spPr>
          <a:xfrm>
            <a:off x="2145695"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Oval 613"/>
          <p:cNvSpPr/>
          <p:nvPr/>
        </p:nvSpPr>
        <p:spPr>
          <a:xfrm>
            <a:off x="3269082"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Oval 614"/>
          <p:cNvSpPr/>
          <p:nvPr/>
        </p:nvSpPr>
        <p:spPr>
          <a:xfrm>
            <a:off x="4392469"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Oval 615"/>
          <p:cNvSpPr/>
          <p:nvPr/>
        </p:nvSpPr>
        <p:spPr>
          <a:xfrm>
            <a:off x="5515855"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Oval 616"/>
          <p:cNvSpPr/>
          <p:nvPr/>
        </p:nvSpPr>
        <p:spPr>
          <a:xfrm>
            <a:off x="6639242"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Oval 617"/>
          <p:cNvSpPr/>
          <p:nvPr/>
        </p:nvSpPr>
        <p:spPr>
          <a:xfrm>
            <a:off x="7762629"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Oval 618"/>
          <p:cNvSpPr/>
          <p:nvPr/>
        </p:nvSpPr>
        <p:spPr>
          <a:xfrm>
            <a:off x="11132789"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Oval 619"/>
          <p:cNvSpPr/>
          <p:nvPr/>
        </p:nvSpPr>
        <p:spPr>
          <a:xfrm>
            <a:off x="10009402"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8130351"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Teardrop 3"/>
          <p:cNvSpPr/>
          <p:nvPr/>
        </p:nvSpPr>
        <p:spPr>
          <a:xfrm rot="5400000" flipH="1" flipV="1">
            <a:off x="1390031"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Teardrop 3"/>
          <p:cNvSpPr/>
          <p:nvPr/>
        </p:nvSpPr>
        <p:spPr>
          <a:xfrm rot="5400000" flipH="1" flipV="1">
            <a:off x="2513417"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Teardrop 3"/>
          <p:cNvSpPr/>
          <p:nvPr/>
        </p:nvSpPr>
        <p:spPr>
          <a:xfrm rot="5400000" flipH="1" flipV="1">
            <a:off x="3636804"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Teardrop 3"/>
          <p:cNvSpPr/>
          <p:nvPr/>
        </p:nvSpPr>
        <p:spPr>
          <a:xfrm rot="5400000" flipH="1" flipV="1">
            <a:off x="4760191"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Teardrop 3"/>
          <p:cNvSpPr/>
          <p:nvPr/>
        </p:nvSpPr>
        <p:spPr>
          <a:xfrm rot="5400000" flipH="1" flipV="1">
            <a:off x="5883577"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Teardrop 3"/>
          <p:cNvSpPr/>
          <p:nvPr/>
        </p:nvSpPr>
        <p:spPr>
          <a:xfrm rot="5400000" flipH="1" flipV="1">
            <a:off x="7006964"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Teardrop 3"/>
          <p:cNvSpPr/>
          <p:nvPr/>
        </p:nvSpPr>
        <p:spPr>
          <a:xfrm rot="5400000" flipH="1" flipV="1">
            <a:off x="10377124"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Teardrop 3"/>
          <p:cNvSpPr/>
          <p:nvPr/>
        </p:nvSpPr>
        <p:spPr>
          <a:xfrm rot="5400000" flipH="1" flipV="1">
            <a:off x="9253737"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Teardrop 3"/>
          <p:cNvSpPr/>
          <p:nvPr/>
        </p:nvSpPr>
        <p:spPr>
          <a:xfrm rot="5400000" flipH="1" flipV="1">
            <a:off x="11500511"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Teardrop 3"/>
          <p:cNvSpPr/>
          <p:nvPr/>
        </p:nvSpPr>
        <p:spPr>
          <a:xfrm rot="5400000" flipH="1" flipV="1">
            <a:off x="266644"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9448871"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461778"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1585165"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634"/>
          <p:cNvSpPr/>
          <p:nvPr/>
        </p:nvSpPr>
        <p:spPr>
          <a:xfrm>
            <a:off x="2708551"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3831938"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Oval 636"/>
          <p:cNvSpPr/>
          <p:nvPr/>
        </p:nvSpPr>
        <p:spPr>
          <a:xfrm>
            <a:off x="4955325"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Oval 637"/>
          <p:cNvSpPr/>
          <p:nvPr/>
        </p:nvSpPr>
        <p:spPr>
          <a:xfrm>
            <a:off x="6078711"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Oval 638"/>
          <p:cNvSpPr/>
          <p:nvPr/>
        </p:nvSpPr>
        <p:spPr>
          <a:xfrm>
            <a:off x="7202098"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Oval 639"/>
          <p:cNvSpPr/>
          <p:nvPr/>
        </p:nvSpPr>
        <p:spPr>
          <a:xfrm>
            <a:off x="8325485"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Oval 640"/>
          <p:cNvSpPr/>
          <p:nvPr/>
        </p:nvSpPr>
        <p:spPr>
          <a:xfrm>
            <a:off x="11695645"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Oval 641"/>
          <p:cNvSpPr/>
          <p:nvPr/>
        </p:nvSpPr>
        <p:spPr>
          <a:xfrm>
            <a:off x="10572258"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8692471"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96257" y="3586745"/>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1952151"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3075537"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4198924"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5322311"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6445697"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7569084"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0939244"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Teardrop 3"/>
          <p:cNvSpPr/>
          <p:nvPr/>
        </p:nvSpPr>
        <p:spPr>
          <a:xfrm rot="5400000" flipH="1" flipV="1">
            <a:off x="9815857"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Teardrop 3"/>
          <p:cNvSpPr/>
          <p:nvPr/>
        </p:nvSpPr>
        <p:spPr>
          <a:xfrm rot="5400000" flipH="1" flipV="1">
            <a:off x="11831371" y="3681073"/>
            <a:ext cx="489780" cy="231477"/>
          </a:xfrm>
          <a:custGeom>
            <a:avLst/>
            <a:gdLst/>
            <a:ahLst/>
            <a:cxnLst/>
            <a:rect l="l" t="t" r="r" b="b"/>
            <a:pathLst>
              <a:path w="489780" h="173608">
                <a:moveTo>
                  <a:pt x="489780" y="159854"/>
                </a:moveTo>
                <a:lnTo>
                  <a:pt x="485976" y="173608"/>
                </a:lnTo>
                <a:lnTo>
                  <a:pt x="475132"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2" y="73244"/>
                  <a:pt x="301103" y="113792"/>
                  <a:pt x="301103" y="163811"/>
                </a:cubicBezTo>
                <a:lnTo>
                  <a:pt x="299830"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4"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9" y="173608"/>
                </a:lnTo>
                <a:lnTo>
                  <a:pt x="3810" y="173608"/>
                </a:lnTo>
                <a:cubicBezTo>
                  <a:pt x="333" y="169383"/>
                  <a:pt x="0" y="164657"/>
                  <a:pt x="0" y="159854"/>
                </a:cubicBezTo>
                <a:cubicBezTo>
                  <a:pt x="0" y="132604"/>
                  <a:pt x="10706"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1" y="61434"/>
                  <a:pt x="443360" y="72140"/>
                  <a:pt x="461494" y="89721"/>
                </a:cubicBezTo>
                <a:cubicBezTo>
                  <a:pt x="479075" y="107854"/>
                  <a:pt x="489780" y="132604"/>
                  <a:pt x="489780" y="159854"/>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Teardrop 3"/>
          <p:cNvSpPr/>
          <p:nvPr/>
        </p:nvSpPr>
        <p:spPr>
          <a:xfrm rot="5400000" flipH="1" flipV="1">
            <a:off x="828764"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Oval 654"/>
          <p:cNvSpPr/>
          <p:nvPr/>
        </p:nvSpPr>
        <p:spPr>
          <a:xfrm>
            <a:off x="8886015"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Oval 655"/>
          <p:cNvSpPr/>
          <p:nvPr/>
        </p:nvSpPr>
        <p:spPr>
          <a:xfrm>
            <a:off x="1022309"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Oval 656"/>
          <p:cNvSpPr/>
          <p:nvPr/>
        </p:nvSpPr>
        <p:spPr>
          <a:xfrm>
            <a:off x="2145695"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Oval 657"/>
          <p:cNvSpPr/>
          <p:nvPr/>
        </p:nvSpPr>
        <p:spPr>
          <a:xfrm>
            <a:off x="3269082"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Oval 658"/>
          <p:cNvSpPr/>
          <p:nvPr/>
        </p:nvSpPr>
        <p:spPr>
          <a:xfrm>
            <a:off x="4392469"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Oval 659"/>
          <p:cNvSpPr/>
          <p:nvPr/>
        </p:nvSpPr>
        <p:spPr>
          <a:xfrm>
            <a:off x="5515855"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Oval 660"/>
          <p:cNvSpPr/>
          <p:nvPr/>
        </p:nvSpPr>
        <p:spPr>
          <a:xfrm>
            <a:off x="6639242"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Oval 661"/>
          <p:cNvSpPr/>
          <p:nvPr/>
        </p:nvSpPr>
        <p:spPr>
          <a:xfrm>
            <a:off x="7762629"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Oval 662"/>
          <p:cNvSpPr/>
          <p:nvPr/>
        </p:nvSpPr>
        <p:spPr>
          <a:xfrm>
            <a:off x="11132789"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Oval 663"/>
          <p:cNvSpPr/>
          <p:nvPr/>
        </p:nvSpPr>
        <p:spPr>
          <a:xfrm>
            <a:off x="10009402"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8130351"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1390031"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2513417"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3636804"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4760191"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Teardrop 3"/>
          <p:cNvSpPr/>
          <p:nvPr/>
        </p:nvSpPr>
        <p:spPr>
          <a:xfrm rot="5400000" flipH="1" flipV="1">
            <a:off x="5883577"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Teardrop 3"/>
          <p:cNvSpPr/>
          <p:nvPr/>
        </p:nvSpPr>
        <p:spPr>
          <a:xfrm rot="5400000" flipH="1" flipV="1">
            <a:off x="7006964"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Teardrop 3"/>
          <p:cNvSpPr/>
          <p:nvPr/>
        </p:nvSpPr>
        <p:spPr>
          <a:xfrm rot="5400000" flipH="1" flipV="1">
            <a:off x="10377124"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Teardrop 3"/>
          <p:cNvSpPr/>
          <p:nvPr/>
        </p:nvSpPr>
        <p:spPr>
          <a:xfrm rot="5400000" flipH="1" flipV="1">
            <a:off x="9253737"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Teardrop 3"/>
          <p:cNvSpPr/>
          <p:nvPr/>
        </p:nvSpPr>
        <p:spPr>
          <a:xfrm rot="5400000" flipH="1" flipV="1">
            <a:off x="11500511"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Teardrop 3"/>
          <p:cNvSpPr/>
          <p:nvPr/>
        </p:nvSpPr>
        <p:spPr>
          <a:xfrm rot="5400000" flipH="1" flipV="1">
            <a:off x="266644"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9448871"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461778"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1585165"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2708551"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3831938"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4955325"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6078711"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7202098"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Oval 683"/>
          <p:cNvSpPr/>
          <p:nvPr/>
        </p:nvSpPr>
        <p:spPr>
          <a:xfrm>
            <a:off x="8325485"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Oval 684"/>
          <p:cNvSpPr/>
          <p:nvPr/>
        </p:nvSpPr>
        <p:spPr>
          <a:xfrm>
            <a:off x="11695645"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Oval 685"/>
          <p:cNvSpPr/>
          <p:nvPr/>
        </p:nvSpPr>
        <p:spPr>
          <a:xfrm>
            <a:off x="10572258"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8886996" y="4095734"/>
            <a:ext cx="232840" cy="719697"/>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69347" y="4269816"/>
            <a:ext cx="232840" cy="371532"/>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2146675"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3270061"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4393448"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5516836" y="4095734"/>
            <a:ext cx="232840" cy="719697"/>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6640223" y="4095734"/>
            <a:ext cx="232840" cy="719697"/>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7763609" y="4095734"/>
            <a:ext cx="232840" cy="719697"/>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133768"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010383" y="4095734"/>
            <a:ext cx="232840" cy="719697"/>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017160" y="4397162"/>
            <a:ext cx="171406" cy="178273"/>
          </a:xfrm>
          <a:custGeom>
            <a:avLst/>
            <a:gdLst/>
            <a:ahLst/>
            <a:cxnLst/>
            <a:rect l="l" t="t" r="r" b="b"/>
            <a:pathLst>
              <a:path w="171406" h="133705">
                <a:moveTo>
                  <a:pt x="171406" y="123429"/>
                </a:moveTo>
                <a:lnTo>
                  <a:pt x="168564" y="133705"/>
                </a:lnTo>
                <a:lnTo>
                  <a:pt x="157460" y="133705"/>
                </a:lnTo>
                <a:cubicBezTo>
                  <a:pt x="159382" y="130353"/>
                  <a:pt x="159597" y="126761"/>
                  <a:pt x="159597" y="123119"/>
                </a:cubicBezTo>
                <a:cubicBezTo>
                  <a:pt x="159597" y="99209"/>
                  <a:pt x="150331" y="77462"/>
                  <a:pt x="135010" y="61451"/>
                </a:cubicBezTo>
                <a:lnTo>
                  <a:pt x="62756" y="133705"/>
                </a:lnTo>
                <a:lnTo>
                  <a:pt x="62665" y="133705"/>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016651"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1651"/>
          <p:cNvSpPr/>
          <p:nvPr/>
        </p:nvSpPr>
        <p:spPr>
          <a:xfrm>
            <a:off x="1083492" y="4561319"/>
            <a:ext cx="10214448" cy="10682"/>
          </a:xfrm>
          <a:custGeom>
            <a:avLst/>
            <a:gdLst/>
            <a:ahLst/>
            <a:cxnLst/>
            <a:rect l="l" t="t" r="r" b="b"/>
            <a:pathLst>
              <a:path w="7660836" h="10682">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949400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1" name="Oval 700"/>
          <p:cNvSpPr/>
          <p:nvPr/>
        </p:nvSpPr>
        <p:spPr>
          <a:xfrm>
            <a:off x="50328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2" name="Oval 701"/>
          <p:cNvSpPr/>
          <p:nvPr/>
        </p:nvSpPr>
        <p:spPr>
          <a:xfrm>
            <a:off x="162712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3" name="Oval 702"/>
          <p:cNvSpPr/>
          <p:nvPr/>
        </p:nvSpPr>
        <p:spPr>
          <a:xfrm>
            <a:off x="275096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4" name="Oval 703"/>
          <p:cNvSpPr/>
          <p:nvPr/>
        </p:nvSpPr>
        <p:spPr>
          <a:xfrm>
            <a:off x="3874799"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5" name="Oval 704"/>
          <p:cNvSpPr/>
          <p:nvPr/>
        </p:nvSpPr>
        <p:spPr>
          <a:xfrm>
            <a:off x="499864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6" name="Oval 705"/>
          <p:cNvSpPr/>
          <p:nvPr/>
        </p:nvSpPr>
        <p:spPr>
          <a:xfrm>
            <a:off x="612248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7" name="Oval 706"/>
          <p:cNvSpPr/>
          <p:nvPr/>
        </p:nvSpPr>
        <p:spPr>
          <a:xfrm>
            <a:off x="724632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8" name="Oval 707"/>
          <p:cNvSpPr/>
          <p:nvPr/>
        </p:nvSpPr>
        <p:spPr>
          <a:xfrm>
            <a:off x="837016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09" name="Oval 708"/>
          <p:cNvSpPr/>
          <p:nvPr/>
        </p:nvSpPr>
        <p:spPr>
          <a:xfrm>
            <a:off x="1174168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0" name="Oval 709"/>
          <p:cNvSpPr/>
          <p:nvPr/>
        </p:nvSpPr>
        <p:spPr>
          <a:xfrm>
            <a:off x="10617840" y="365858"/>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1" name="Oval 710"/>
          <p:cNvSpPr/>
          <p:nvPr/>
        </p:nvSpPr>
        <p:spPr>
          <a:xfrm>
            <a:off x="949400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2" name="Oval 711"/>
          <p:cNvSpPr/>
          <p:nvPr/>
        </p:nvSpPr>
        <p:spPr>
          <a:xfrm>
            <a:off x="50328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3" name="Oval 712"/>
          <p:cNvSpPr/>
          <p:nvPr/>
        </p:nvSpPr>
        <p:spPr>
          <a:xfrm>
            <a:off x="162712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4" name="Oval 713"/>
          <p:cNvSpPr/>
          <p:nvPr/>
        </p:nvSpPr>
        <p:spPr>
          <a:xfrm>
            <a:off x="275096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5" name="Oval 714"/>
          <p:cNvSpPr/>
          <p:nvPr/>
        </p:nvSpPr>
        <p:spPr>
          <a:xfrm>
            <a:off x="3874799"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6" name="Oval 715"/>
          <p:cNvSpPr/>
          <p:nvPr/>
        </p:nvSpPr>
        <p:spPr>
          <a:xfrm>
            <a:off x="499864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7" name="Oval 716"/>
          <p:cNvSpPr/>
          <p:nvPr/>
        </p:nvSpPr>
        <p:spPr>
          <a:xfrm>
            <a:off x="612248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8" name="Oval 717"/>
          <p:cNvSpPr/>
          <p:nvPr/>
        </p:nvSpPr>
        <p:spPr>
          <a:xfrm>
            <a:off x="724632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19" name="Oval 718"/>
          <p:cNvSpPr/>
          <p:nvPr/>
        </p:nvSpPr>
        <p:spPr>
          <a:xfrm>
            <a:off x="837016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0" name="Oval 719"/>
          <p:cNvSpPr/>
          <p:nvPr/>
        </p:nvSpPr>
        <p:spPr>
          <a:xfrm>
            <a:off x="1174168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1" name="Oval 720"/>
          <p:cNvSpPr/>
          <p:nvPr/>
        </p:nvSpPr>
        <p:spPr>
          <a:xfrm>
            <a:off x="10617840" y="121135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2" name="Oval 721"/>
          <p:cNvSpPr/>
          <p:nvPr/>
        </p:nvSpPr>
        <p:spPr>
          <a:xfrm>
            <a:off x="949400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3" name="Oval 722"/>
          <p:cNvSpPr/>
          <p:nvPr/>
        </p:nvSpPr>
        <p:spPr>
          <a:xfrm>
            <a:off x="50328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4" name="Oval 723"/>
          <p:cNvSpPr/>
          <p:nvPr/>
        </p:nvSpPr>
        <p:spPr>
          <a:xfrm>
            <a:off x="162712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5" name="Oval 724"/>
          <p:cNvSpPr/>
          <p:nvPr/>
        </p:nvSpPr>
        <p:spPr>
          <a:xfrm>
            <a:off x="275096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6" name="Oval 725"/>
          <p:cNvSpPr/>
          <p:nvPr/>
        </p:nvSpPr>
        <p:spPr>
          <a:xfrm>
            <a:off x="3874799"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7" name="Oval 726"/>
          <p:cNvSpPr/>
          <p:nvPr/>
        </p:nvSpPr>
        <p:spPr>
          <a:xfrm>
            <a:off x="499864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8" name="Oval 727"/>
          <p:cNvSpPr/>
          <p:nvPr/>
        </p:nvSpPr>
        <p:spPr>
          <a:xfrm>
            <a:off x="612248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29" name="Oval 728"/>
          <p:cNvSpPr/>
          <p:nvPr/>
        </p:nvSpPr>
        <p:spPr>
          <a:xfrm>
            <a:off x="724632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0" name="Oval 729"/>
          <p:cNvSpPr/>
          <p:nvPr/>
        </p:nvSpPr>
        <p:spPr>
          <a:xfrm>
            <a:off x="837016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1" name="Oval 730"/>
          <p:cNvSpPr/>
          <p:nvPr/>
        </p:nvSpPr>
        <p:spPr>
          <a:xfrm>
            <a:off x="1174168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2" name="Oval 731"/>
          <p:cNvSpPr/>
          <p:nvPr/>
        </p:nvSpPr>
        <p:spPr>
          <a:xfrm>
            <a:off x="10617840" y="2053953"/>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3" name="Oval 732"/>
          <p:cNvSpPr/>
          <p:nvPr/>
        </p:nvSpPr>
        <p:spPr>
          <a:xfrm>
            <a:off x="949400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4" name="Oval 733"/>
          <p:cNvSpPr/>
          <p:nvPr/>
        </p:nvSpPr>
        <p:spPr>
          <a:xfrm>
            <a:off x="50328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5" name="Oval 734"/>
          <p:cNvSpPr/>
          <p:nvPr/>
        </p:nvSpPr>
        <p:spPr>
          <a:xfrm>
            <a:off x="162712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6" name="Oval 735"/>
          <p:cNvSpPr/>
          <p:nvPr/>
        </p:nvSpPr>
        <p:spPr>
          <a:xfrm>
            <a:off x="275096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7" name="Oval 736"/>
          <p:cNvSpPr/>
          <p:nvPr/>
        </p:nvSpPr>
        <p:spPr>
          <a:xfrm>
            <a:off x="3874799"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8" name="Oval 737"/>
          <p:cNvSpPr/>
          <p:nvPr/>
        </p:nvSpPr>
        <p:spPr>
          <a:xfrm>
            <a:off x="499864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39" name="Oval 738"/>
          <p:cNvSpPr/>
          <p:nvPr/>
        </p:nvSpPr>
        <p:spPr>
          <a:xfrm>
            <a:off x="612248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0" name="Oval 739"/>
          <p:cNvSpPr/>
          <p:nvPr/>
        </p:nvSpPr>
        <p:spPr>
          <a:xfrm>
            <a:off x="724632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1" name="Oval 740"/>
          <p:cNvSpPr/>
          <p:nvPr/>
        </p:nvSpPr>
        <p:spPr>
          <a:xfrm>
            <a:off x="837016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2" name="Oval 741"/>
          <p:cNvSpPr/>
          <p:nvPr/>
        </p:nvSpPr>
        <p:spPr>
          <a:xfrm>
            <a:off x="1174168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3" name="Oval 742"/>
          <p:cNvSpPr/>
          <p:nvPr/>
        </p:nvSpPr>
        <p:spPr>
          <a:xfrm>
            <a:off x="10617840" y="2902626"/>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4" name="Oval 743"/>
          <p:cNvSpPr/>
          <p:nvPr/>
        </p:nvSpPr>
        <p:spPr>
          <a:xfrm>
            <a:off x="949400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5" name="Oval 744"/>
          <p:cNvSpPr/>
          <p:nvPr/>
        </p:nvSpPr>
        <p:spPr>
          <a:xfrm>
            <a:off x="50328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6" name="Oval 745"/>
          <p:cNvSpPr/>
          <p:nvPr/>
        </p:nvSpPr>
        <p:spPr>
          <a:xfrm>
            <a:off x="162712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7" name="Oval 746"/>
          <p:cNvSpPr/>
          <p:nvPr/>
        </p:nvSpPr>
        <p:spPr>
          <a:xfrm>
            <a:off x="275096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8" name="Oval 747"/>
          <p:cNvSpPr/>
          <p:nvPr/>
        </p:nvSpPr>
        <p:spPr>
          <a:xfrm>
            <a:off x="3874799"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49" name="Oval 748"/>
          <p:cNvSpPr/>
          <p:nvPr/>
        </p:nvSpPr>
        <p:spPr>
          <a:xfrm>
            <a:off x="499864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50" name="Oval 749"/>
          <p:cNvSpPr/>
          <p:nvPr/>
        </p:nvSpPr>
        <p:spPr>
          <a:xfrm>
            <a:off x="612248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51" name="Oval 750"/>
          <p:cNvSpPr/>
          <p:nvPr/>
        </p:nvSpPr>
        <p:spPr>
          <a:xfrm>
            <a:off x="724632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52" name="Oval 751"/>
          <p:cNvSpPr/>
          <p:nvPr/>
        </p:nvSpPr>
        <p:spPr>
          <a:xfrm>
            <a:off x="837016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53" name="Oval 752"/>
          <p:cNvSpPr/>
          <p:nvPr/>
        </p:nvSpPr>
        <p:spPr>
          <a:xfrm>
            <a:off x="1174168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754" name="Oval 753"/>
          <p:cNvSpPr/>
          <p:nvPr/>
        </p:nvSpPr>
        <p:spPr>
          <a:xfrm>
            <a:off x="10617840" y="3746805"/>
            <a:ext cx="133353"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780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93979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0" y="420257"/>
            <a:ext cx="12192000" cy="3795497"/>
            <a:chOff x="0" y="420256"/>
            <a:chExt cx="12188952" cy="3795497"/>
          </a:xfrm>
        </p:grpSpPr>
        <p:cxnSp>
          <p:nvCxnSpPr>
            <p:cNvPr id="10" name="Straight Connector 9"/>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Rectangle 379"/>
          <p:cNvSpPr/>
          <p:nvPr/>
        </p:nvSpPr>
        <p:spPr>
          <a:xfrm rot="18900000" flipV="1">
            <a:off x="10861408" y="-427079"/>
            <a:ext cx="18288" cy="2816931"/>
          </a:xfrm>
          <a:custGeom>
            <a:avLst/>
            <a:gdLst/>
            <a:ahLst/>
            <a:cxnLst/>
            <a:rect l="l" t="t" r="r" b="b"/>
            <a:pathLst>
              <a:path w="13716" h="2816931">
                <a:moveTo>
                  <a:pt x="0" y="2816931"/>
                </a:moveTo>
                <a:lnTo>
                  <a:pt x="13716" y="28032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56"/>
          <p:cNvSpPr/>
          <p:nvPr/>
        </p:nvSpPr>
        <p:spPr>
          <a:xfrm>
            <a:off x="2" y="0"/>
            <a:ext cx="11821100" cy="4572004"/>
          </a:xfrm>
          <a:custGeom>
            <a:avLst/>
            <a:gdLst/>
            <a:ahLst/>
            <a:cxnLst/>
            <a:rect l="l" t="t" r="r" b="b"/>
            <a:pathLst>
              <a:path w="8865825" h="4572004">
                <a:moveTo>
                  <a:pt x="5901406" y="4"/>
                </a:moveTo>
                <a:lnTo>
                  <a:pt x="5915122" y="4"/>
                </a:lnTo>
                <a:lnTo>
                  <a:pt x="5915122" y="4572004"/>
                </a:lnTo>
                <a:lnTo>
                  <a:pt x="5901406" y="4572004"/>
                </a:lnTo>
                <a:close/>
                <a:moveTo>
                  <a:pt x="5058348" y="3"/>
                </a:moveTo>
                <a:lnTo>
                  <a:pt x="5072064" y="3"/>
                </a:lnTo>
                <a:lnTo>
                  <a:pt x="5072064" y="4572003"/>
                </a:lnTo>
                <a:lnTo>
                  <a:pt x="5058348" y="4572003"/>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3372232" y="1"/>
                </a:moveTo>
                <a:lnTo>
                  <a:pt x="3385948" y="1"/>
                </a:lnTo>
                <a:lnTo>
                  <a:pt x="3385948" y="4572001"/>
                </a:lnTo>
                <a:lnTo>
                  <a:pt x="3372232" y="4572001"/>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87"/>
          <p:cNvSpPr/>
          <p:nvPr/>
        </p:nvSpPr>
        <p:spPr>
          <a:xfrm rot="2700000">
            <a:off x="3083942" y="-2062096"/>
            <a:ext cx="13716" cy="8760392"/>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88"/>
          <p:cNvSpPr/>
          <p:nvPr/>
        </p:nvSpPr>
        <p:spPr>
          <a:xfrm rot="2700000">
            <a:off x="4250989" y="-2033668"/>
            <a:ext cx="13716" cy="8639337"/>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89"/>
          <p:cNvSpPr/>
          <p:nvPr/>
        </p:nvSpPr>
        <p:spPr>
          <a:xfrm rot="2700000">
            <a:off x="5375237" y="-2033667"/>
            <a:ext cx="13716" cy="8639337"/>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90"/>
          <p:cNvSpPr/>
          <p:nvPr/>
        </p:nvSpPr>
        <p:spPr>
          <a:xfrm rot="2700000">
            <a:off x="6499485" y="-2033667"/>
            <a:ext cx="13716" cy="8639337"/>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91"/>
          <p:cNvSpPr/>
          <p:nvPr/>
        </p:nvSpPr>
        <p:spPr>
          <a:xfrm rot="2700000">
            <a:off x="7623734" y="-2033666"/>
            <a:ext cx="13716" cy="8639335"/>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92"/>
          <p:cNvSpPr/>
          <p:nvPr/>
        </p:nvSpPr>
        <p:spPr>
          <a:xfrm rot="2700000">
            <a:off x="8747982" y="-2033667"/>
            <a:ext cx="13716" cy="8639336"/>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93"/>
          <p:cNvSpPr/>
          <p:nvPr/>
        </p:nvSpPr>
        <p:spPr>
          <a:xfrm rot="2700000">
            <a:off x="9504685" y="-1228525"/>
            <a:ext cx="13716" cy="7599765"/>
          </a:xfrm>
          <a:custGeom>
            <a:avLst/>
            <a:gdLst/>
            <a:ahLst/>
            <a:cxnLst/>
            <a:rect l="l" t="t" r="r" b="b"/>
            <a:pathLst>
              <a:path w="13716" h="5699824">
                <a:moveTo>
                  <a:pt x="0" y="0"/>
                </a:moveTo>
                <a:lnTo>
                  <a:pt x="13716" y="13717"/>
                </a:lnTo>
                <a:lnTo>
                  <a:pt x="13716" y="5686109"/>
                </a:lnTo>
                <a:lnTo>
                  <a:pt x="1" y="569982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95"/>
          <p:cNvSpPr/>
          <p:nvPr/>
        </p:nvSpPr>
        <p:spPr>
          <a:xfrm rot="2700000">
            <a:off x="10628934" y="1194893"/>
            <a:ext cx="13716" cy="4419908"/>
          </a:xfrm>
          <a:custGeom>
            <a:avLst/>
            <a:gdLst/>
            <a:ahLst/>
            <a:cxnLst/>
            <a:rect l="l" t="t" r="r" b="b"/>
            <a:pathLst>
              <a:path w="13716" h="3314931">
                <a:moveTo>
                  <a:pt x="0" y="0"/>
                </a:moveTo>
                <a:lnTo>
                  <a:pt x="13716" y="13716"/>
                </a:lnTo>
                <a:lnTo>
                  <a:pt x="13716" y="3301215"/>
                </a:lnTo>
                <a:lnTo>
                  <a:pt x="0" y="331493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96"/>
          <p:cNvSpPr/>
          <p:nvPr/>
        </p:nvSpPr>
        <p:spPr>
          <a:xfrm rot="2700000">
            <a:off x="11191055" y="2411444"/>
            <a:ext cx="13716" cy="2829987"/>
          </a:xfrm>
          <a:custGeom>
            <a:avLst/>
            <a:gdLst/>
            <a:ahLst/>
            <a:cxnLst/>
            <a:rect l="l" t="t" r="r" b="b"/>
            <a:pathLst>
              <a:path w="13716" h="2122490">
                <a:moveTo>
                  <a:pt x="0" y="0"/>
                </a:moveTo>
                <a:lnTo>
                  <a:pt x="13716" y="13716"/>
                </a:lnTo>
                <a:lnTo>
                  <a:pt x="13716" y="2108774"/>
                </a:lnTo>
                <a:lnTo>
                  <a:pt x="0" y="212249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97"/>
          <p:cNvSpPr/>
          <p:nvPr/>
        </p:nvSpPr>
        <p:spPr>
          <a:xfrm rot="2700000">
            <a:off x="11753183" y="3628004"/>
            <a:ext cx="13717" cy="1240055"/>
          </a:xfrm>
          <a:custGeom>
            <a:avLst/>
            <a:gdLst/>
            <a:ahLst/>
            <a:cxnLst/>
            <a:rect l="l" t="t" r="r" b="b"/>
            <a:pathLst>
              <a:path w="13717" h="930041">
                <a:moveTo>
                  <a:pt x="0" y="0"/>
                </a:moveTo>
                <a:lnTo>
                  <a:pt x="13717" y="13717"/>
                </a:lnTo>
                <a:lnTo>
                  <a:pt x="13717" y="916324"/>
                </a:lnTo>
                <a:lnTo>
                  <a:pt x="1" y="93004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102"/>
          <p:cNvSpPr/>
          <p:nvPr/>
        </p:nvSpPr>
        <p:spPr>
          <a:xfrm rot="2700000">
            <a:off x="273322" y="-195244"/>
            <a:ext cx="13716" cy="810757"/>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103"/>
          <p:cNvSpPr/>
          <p:nvPr/>
        </p:nvSpPr>
        <p:spPr>
          <a:xfrm rot="2700000">
            <a:off x="835446" y="-568615"/>
            <a:ext cx="13716" cy="2400685"/>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104"/>
          <p:cNvSpPr/>
          <p:nvPr/>
        </p:nvSpPr>
        <p:spPr>
          <a:xfrm rot="2700000">
            <a:off x="1397570" y="-941985"/>
            <a:ext cx="13716" cy="3990611"/>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105"/>
          <p:cNvSpPr/>
          <p:nvPr/>
        </p:nvSpPr>
        <p:spPr>
          <a:xfrm rot="2700000">
            <a:off x="1959694" y="-1315356"/>
            <a:ext cx="13716" cy="5580539"/>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106"/>
          <p:cNvSpPr/>
          <p:nvPr/>
        </p:nvSpPr>
        <p:spPr>
          <a:xfrm rot="2700000">
            <a:off x="2521818" y="-1688724"/>
            <a:ext cx="13716" cy="7170465"/>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148"/>
          <p:cNvSpPr/>
          <p:nvPr/>
        </p:nvSpPr>
        <p:spPr>
          <a:xfrm rot="18900000" flipV="1">
            <a:off x="2760759" y="-450209"/>
            <a:ext cx="18288"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23"/>
          <p:cNvSpPr/>
          <p:nvPr/>
        </p:nvSpPr>
        <p:spPr>
          <a:xfrm rot="18900000" flipV="1">
            <a:off x="2198635" y="567611"/>
            <a:ext cx="18288"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24"/>
          <p:cNvSpPr/>
          <p:nvPr/>
        </p:nvSpPr>
        <p:spPr>
          <a:xfrm rot="18900000" flipV="1">
            <a:off x="1636511" y="1585424"/>
            <a:ext cx="18288"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Rectangle 325"/>
          <p:cNvSpPr/>
          <p:nvPr/>
        </p:nvSpPr>
        <p:spPr>
          <a:xfrm rot="18900000" flipV="1">
            <a:off x="1074387" y="2603242"/>
            <a:ext cx="18288"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326"/>
          <p:cNvSpPr/>
          <p:nvPr/>
        </p:nvSpPr>
        <p:spPr>
          <a:xfrm rot="18900000" flipV="1">
            <a:off x="512264" y="3621057"/>
            <a:ext cx="18288"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371"/>
          <p:cNvSpPr/>
          <p:nvPr/>
        </p:nvSpPr>
        <p:spPr>
          <a:xfrm rot="18900000" flipV="1">
            <a:off x="3606907" y="-953749"/>
            <a:ext cx="18288"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373"/>
          <p:cNvSpPr/>
          <p:nvPr/>
        </p:nvSpPr>
        <p:spPr>
          <a:xfrm rot="18900000" flipV="1">
            <a:off x="5855403" y="-953749"/>
            <a:ext cx="18288"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375"/>
          <p:cNvSpPr/>
          <p:nvPr/>
        </p:nvSpPr>
        <p:spPr>
          <a:xfrm rot="18900000" flipV="1">
            <a:off x="8103900" y="-953749"/>
            <a:ext cx="18288"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376"/>
          <p:cNvSpPr/>
          <p:nvPr/>
        </p:nvSpPr>
        <p:spPr>
          <a:xfrm rot="18900000" flipV="1">
            <a:off x="9175037" y="-950966"/>
            <a:ext cx="18288" cy="6394268"/>
          </a:xfrm>
          <a:custGeom>
            <a:avLst/>
            <a:gdLst/>
            <a:ahLst/>
            <a:cxnLst/>
            <a:rect l="l" t="t" r="r" b="b"/>
            <a:pathLst>
              <a:path w="13716" h="6394268">
                <a:moveTo>
                  <a:pt x="13716" y="6380553"/>
                </a:moveTo>
                <a:lnTo>
                  <a:pt x="13716" y="13716"/>
                </a:lnTo>
                <a:lnTo>
                  <a:pt x="0" y="0"/>
                </a:lnTo>
                <a:lnTo>
                  <a:pt x="0" y="639426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Rectangle 377"/>
          <p:cNvSpPr/>
          <p:nvPr/>
        </p:nvSpPr>
        <p:spPr>
          <a:xfrm rot="18900000" flipV="1">
            <a:off x="9737160" y="-776336"/>
            <a:ext cx="18289" cy="5201823"/>
          </a:xfrm>
          <a:custGeom>
            <a:avLst/>
            <a:gdLst/>
            <a:ahLst/>
            <a:cxnLst/>
            <a:rect l="l" t="t" r="r" b="b"/>
            <a:pathLst>
              <a:path w="13717" h="5201823">
                <a:moveTo>
                  <a:pt x="1" y="5201823"/>
                </a:moveTo>
                <a:lnTo>
                  <a:pt x="13717" y="5188106"/>
                </a:lnTo>
                <a:lnTo>
                  <a:pt x="13717" y="13717"/>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 name="Rectangle 378"/>
          <p:cNvSpPr/>
          <p:nvPr/>
        </p:nvSpPr>
        <p:spPr>
          <a:xfrm rot="18900000" flipV="1">
            <a:off x="10323913" y="-582310"/>
            <a:ext cx="18288" cy="4009378"/>
          </a:xfrm>
          <a:custGeom>
            <a:avLst/>
            <a:gdLst/>
            <a:ahLst/>
            <a:cxnLst/>
            <a:rect l="l" t="t" r="r" b="b"/>
            <a:pathLst>
              <a:path w="13716" h="4009378">
                <a:moveTo>
                  <a:pt x="13716" y="3995663"/>
                </a:moveTo>
                <a:lnTo>
                  <a:pt x="13716" y="13717"/>
                </a:lnTo>
                <a:lnTo>
                  <a:pt x="0" y="0"/>
                </a:lnTo>
                <a:lnTo>
                  <a:pt x="0" y="400937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 name="Rectangle 138"/>
          <p:cNvSpPr/>
          <p:nvPr/>
        </p:nvSpPr>
        <p:spPr>
          <a:xfrm rot="18900000" flipV="1">
            <a:off x="11423533" y="-252451"/>
            <a:ext cx="18287" cy="1624488"/>
          </a:xfrm>
          <a:custGeom>
            <a:avLst/>
            <a:gdLst/>
            <a:ahLst/>
            <a:cxnLst/>
            <a:rect l="l" t="t" r="r" b="b"/>
            <a:pathLst>
              <a:path w="13715" h="1624488">
                <a:moveTo>
                  <a:pt x="0" y="1624488"/>
                </a:moveTo>
                <a:lnTo>
                  <a:pt x="13715" y="1610773"/>
                </a:lnTo>
                <a:lnTo>
                  <a:pt x="13715"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 name="Freeform 48"/>
          <p:cNvSpPr/>
          <p:nvPr/>
        </p:nvSpPr>
        <p:spPr>
          <a:xfrm rot="18900000" flipV="1">
            <a:off x="11985658" y="-77819"/>
            <a:ext cx="18287" cy="432040"/>
          </a:xfrm>
          <a:custGeom>
            <a:avLst/>
            <a:gdLst/>
            <a:ahLst/>
            <a:cxnLst/>
            <a:rect l="l" t="t" r="r" b="b"/>
            <a:pathLst>
              <a:path w="13715" h="432040">
                <a:moveTo>
                  <a:pt x="0" y="432040"/>
                </a:moveTo>
                <a:lnTo>
                  <a:pt x="13715" y="418325"/>
                </a:lnTo>
                <a:lnTo>
                  <a:pt x="13715"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Rectangle 372"/>
          <p:cNvSpPr/>
          <p:nvPr/>
        </p:nvSpPr>
        <p:spPr>
          <a:xfrm rot="18900000" flipV="1">
            <a:off x="4724689" y="-965458"/>
            <a:ext cx="18288"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 name="Rectangle 374"/>
          <p:cNvSpPr/>
          <p:nvPr/>
        </p:nvSpPr>
        <p:spPr>
          <a:xfrm rot="18900000" flipV="1">
            <a:off x="6973185" y="-965458"/>
            <a:ext cx="18288"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2" name="Teardrop 3"/>
          <p:cNvSpPr/>
          <p:nvPr/>
        </p:nvSpPr>
        <p:spPr>
          <a:xfrm rot="5400000" flipH="1" flipV="1">
            <a:off x="8692471"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 name="Teardrop 3"/>
          <p:cNvSpPr/>
          <p:nvPr/>
        </p:nvSpPr>
        <p:spPr>
          <a:xfrm rot="5400000" flipH="1" flipV="1">
            <a:off x="-96257" y="205799"/>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 name="Teardrop 3"/>
          <p:cNvSpPr/>
          <p:nvPr/>
        </p:nvSpPr>
        <p:spPr>
          <a:xfrm rot="5400000" flipH="1" flipV="1">
            <a:off x="1952151"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 name="Teardrop 3"/>
          <p:cNvSpPr/>
          <p:nvPr/>
        </p:nvSpPr>
        <p:spPr>
          <a:xfrm rot="5400000" flipH="1" flipV="1">
            <a:off x="3075537"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 name="Teardrop 3"/>
          <p:cNvSpPr/>
          <p:nvPr/>
        </p:nvSpPr>
        <p:spPr>
          <a:xfrm rot="5400000" flipH="1" flipV="1">
            <a:off x="4198924"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 name="Teardrop 3"/>
          <p:cNvSpPr/>
          <p:nvPr/>
        </p:nvSpPr>
        <p:spPr>
          <a:xfrm rot="5400000" flipH="1" flipV="1">
            <a:off x="5322311"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 name="Teardrop 3"/>
          <p:cNvSpPr/>
          <p:nvPr/>
        </p:nvSpPr>
        <p:spPr>
          <a:xfrm rot="5400000" flipH="1" flipV="1">
            <a:off x="6445697"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 name="Teardrop 3"/>
          <p:cNvSpPr/>
          <p:nvPr/>
        </p:nvSpPr>
        <p:spPr>
          <a:xfrm rot="5400000" flipH="1" flipV="1">
            <a:off x="7569084"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 name="Teardrop 3"/>
          <p:cNvSpPr/>
          <p:nvPr/>
        </p:nvSpPr>
        <p:spPr>
          <a:xfrm rot="5400000" flipH="1" flipV="1">
            <a:off x="10939244"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Teardrop 3"/>
          <p:cNvSpPr/>
          <p:nvPr/>
        </p:nvSpPr>
        <p:spPr>
          <a:xfrm rot="5400000" flipH="1" flipV="1">
            <a:off x="9815857"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Teardrop 3"/>
          <p:cNvSpPr/>
          <p:nvPr/>
        </p:nvSpPr>
        <p:spPr>
          <a:xfrm rot="5400000" flipH="1" flipV="1">
            <a:off x="11831371" y="300127"/>
            <a:ext cx="489780" cy="231477"/>
          </a:xfrm>
          <a:custGeom>
            <a:avLst/>
            <a:gdLst/>
            <a:ahLst/>
            <a:cxnLst/>
            <a:rect l="l" t="t" r="r" b="b"/>
            <a:pathLst>
              <a:path w="489780" h="173608">
                <a:moveTo>
                  <a:pt x="489780" y="159854"/>
                </a:moveTo>
                <a:lnTo>
                  <a:pt x="485976" y="173608"/>
                </a:lnTo>
                <a:lnTo>
                  <a:pt x="475131"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1" y="73244"/>
                  <a:pt x="301103" y="113792"/>
                  <a:pt x="301103" y="163811"/>
                </a:cubicBezTo>
                <a:lnTo>
                  <a:pt x="299829"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3"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8" y="173608"/>
                </a:lnTo>
                <a:lnTo>
                  <a:pt x="3810" y="173608"/>
                </a:lnTo>
                <a:cubicBezTo>
                  <a:pt x="332" y="169383"/>
                  <a:pt x="0" y="164657"/>
                  <a:pt x="0" y="159854"/>
                </a:cubicBezTo>
                <a:cubicBezTo>
                  <a:pt x="0" y="132604"/>
                  <a:pt x="10705"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0" y="61434"/>
                  <a:pt x="443360" y="72140"/>
                  <a:pt x="461494" y="89721"/>
                </a:cubicBezTo>
                <a:cubicBezTo>
                  <a:pt x="479075" y="107854"/>
                  <a:pt x="489780" y="132604"/>
                  <a:pt x="489780" y="15985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Teardrop 3"/>
          <p:cNvSpPr/>
          <p:nvPr/>
        </p:nvSpPr>
        <p:spPr>
          <a:xfrm rot="5400000" flipH="1" flipV="1">
            <a:off x="828764" y="7433"/>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Teardrop 3"/>
          <p:cNvSpPr/>
          <p:nvPr/>
        </p:nvSpPr>
        <p:spPr>
          <a:xfrm rot="5400000" flipH="1" flipV="1">
            <a:off x="8130351"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Teardrop 3"/>
          <p:cNvSpPr/>
          <p:nvPr/>
        </p:nvSpPr>
        <p:spPr>
          <a:xfrm rot="5400000" flipH="1" flipV="1">
            <a:off x="1390031"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 name="Teardrop 3"/>
          <p:cNvSpPr/>
          <p:nvPr/>
        </p:nvSpPr>
        <p:spPr>
          <a:xfrm rot="5400000" flipH="1" flipV="1">
            <a:off x="2513417"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 name="Teardrop 3"/>
          <p:cNvSpPr/>
          <p:nvPr/>
        </p:nvSpPr>
        <p:spPr>
          <a:xfrm rot="5400000" flipH="1" flipV="1">
            <a:off x="3636804"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Teardrop 3"/>
          <p:cNvSpPr/>
          <p:nvPr/>
        </p:nvSpPr>
        <p:spPr>
          <a:xfrm rot="5400000" flipH="1" flipV="1">
            <a:off x="4760191"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 name="Teardrop 3"/>
          <p:cNvSpPr/>
          <p:nvPr/>
        </p:nvSpPr>
        <p:spPr>
          <a:xfrm rot="5400000" flipH="1" flipV="1">
            <a:off x="5883577"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 name="Teardrop 3"/>
          <p:cNvSpPr/>
          <p:nvPr/>
        </p:nvSpPr>
        <p:spPr>
          <a:xfrm rot="5400000" flipH="1" flipV="1">
            <a:off x="7006964"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 name="Teardrop 3"/>
          <p:cNvSpPr/>
          <p:nvPr/>
        </p:nvSpPr>
        <p:spPr>
          <a:xfrm rot="5400000" flipH="1" flipV="1">
            <a:off x="10377124"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 name="Teardrop 3"/>
          <p:cNvSpPr/>
          <p:nvPr/>
        </p:nvSpPr>
        <p:spPr>
          <a:xfrm rot="5400000" flipH="1" flipV="1">
            <a:off x="9253737"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Teardrop 3"/>
          <p:cNvSpPr/>
          <p:nvPr/>
        </p:nvSpPr>
        <p:spPr>
          <a:xfrm rot="5400000" flipH="1" flipV="1">
            <a:off x="11500511"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Teardrop 3"/>
          <p:cNvSpPr/>
          <p:nvPr/>
        </p:nvSpPr>
        <p:spPr>
          <a:xfrm rot="5400000" flipH="1" flipV="1">
            <a:off x="266644" y="42812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Teardrop 3"/>
          <p:cNvSpPr/>
          <p:nvPr/>
        </p:nvSpPr>
        <p:spPr>
          <a:xfrm rot="5400000" flipH="1" flipV="1">
            <a:off x="8283182"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Teardrop 3"/>
          <p:cNvSpPr/>
          <p:nvPr/>
        </p:nvSpPr>
        <p:spPr>
          <a:xfrm rot="5400000" flipH="1" flipV="1">
            <a:off x="1542862"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Teardrop 3"/>
          <p:cNvSpPr/>
          <p:nvPr/>
        </p:nvSpPr>
        <p:spPr>
          <a:xfrm rot="5400000" flipH="1" flipV="1">
            <a:off x="2666248"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Teardrop 3"/>
          <p:cNvSpPr/>
          <p:nvPr/>
        </p:nvSpPr>
        <p:spPr>
          <a:xfrm rot="5400000" flipH="1" flipV="1">
            <a:off x="3789635"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Teardrop 3"/>
          <p:cNvSpPr/>
          <p:nvPr/>
        </p:nvSpPr>
        <p:spPr>
          <a:xfrm rot="5400000" flipH="1" flipV="1">
            <a:off x="4913022"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 name="Teardrop 3"/>
          <p:cNvSpPr/>
          <p:nvPr/>
        </p:nvSpPr>
        <p:spPr>
          <a:xfrm rot="5400000" flipH="1" flipV="1">
            <a:off x="6036408"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Teardrop 3"/>
          <p:cNvSpPr/>
          <p:nvPr/>
        </p:nvSpPr>
        <p:spPr>
          <a:xfrm rot="5400000" flipH="1" flipV="1">
            <a:off x="7159795"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 name="Teardrop 3"/>
          <p:cNvSpPr/>
          <p:nvPr/>
        </p:nvSpPr>
        <p:spPr>
          <a:xfrm rot="5400000" flipH="1" flipV="1">
            <a:off x="10529955"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Teardrop 3"/>
          <p:cNvSpPr/>
          <p:nvPr/>
        </p:nvSpPr>
        <p:spPr>
          <a:xfrm rot="5400000" flipH="1" flipV="1">
            <a:off x="9406568" y="-265185"/>
            <a:ext cx="306986" cy="816864"/>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 name="Teardrop 3"/>
          <p:cNvSpPr/>
          <p:nvPr/>
        </p:nvSpPr>
        <p:spPr>
          <a:xfrm rot="5400000" flipH="1" flipV="1">
            <a:off x="11653342"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 name="Teardrop 3"/>
          <p:cNvSpPr/>
          <p:nvPr/>
        </p:nvSpPr>
        <p:spPr>
          <a:xfrm rot="5400000" flipH="1" flipV="1">
            <a:off x="419475" y="-265185"/>
            <a:ext cx="306986" cy="816864"/>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 name="Teardrop 3"/>
          <p:cNvSpPr/>
          <p:nvPr/>
        </p:nvSpPr>
        <p:spPr>
          <a:xfrm rot="5400000" flipH="1" flipV="1">
            <a:off x="8692471"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Teardrop 3"/>
          <p:cNvSpPr/>
          <p:nvPr/>
        </p:nvSpPr>
        <p:spPr>
          <a:xfrm rot="5400000" flipH="1" flipV="1">
            <a:off x="-96257" y="1051297"/>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Teardrop 3"/>
          <p:cNvSpPr/>
          <p:nvPr/>
        </p:nvSpPr>
        <p:spPr>
          <a:xfrm rot="5400000" flipH="1" flipV="1">
            <a:off x="1952151"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 name="Teardrop 3"/>
          <p:cNvSpPr/>
          <p:nvPr/>
        </p:nvSpPr>
        <p:spPr>
          <a:xfrm rot="5400000" flipH="1" flipV="1">
            <a:off x="3075537"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 name="Teardrop 3"/>
          <p:cNvSpPr/>
          <p:nvPr/>
        </p:nvSpPr>
        <p:spPr>
          <a:xfrm rot="5400000" flipH="1" flipV="1">
            <a:off x="4198924"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1" name="Teardrop 3"/>
          <p:cNvSpPr/>
          <p:nvPr/>
        </p:nvSpPr>
        <p:spPr>
          <a:xfrm rot="5400000" flipH="1" flipV="1">
            <a:off x="5322311"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2" name="Teardrop 3"/>
          <p:cNvSpPr/>
          <p:nvPr/>
        </p:nvSpPr>
        <p:spPr>
          <a:xfrm rot="5400000" flipH="1" flipV="1">
            <a:off x="6445697"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3" name="Teardrop 3"/>
          <p:cNvSpPr/>
          <p:nvPr/>
        </p:nvSpPr>
        <p:spPr>
          <a:xfrm rot="5400000" flipH="1" flipV="1">
            <a:off x="7569084"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4" name="Teardrop 3"/>
          <p:cNvSpPr/>
          <p:nvPr/>
        </p:nvSpPr>
        <p:spPr>
          <a:xfrm rot="5400000" flipH="1" flipV="1">
            <a:off x="10939244"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5" name="Teardrop 3"/>
          <p:cNvSpPr/>
          <p:nvPr/>
        </p:nvSpPr>
        <p:spPr>
          <a:xfrm rot="5400000" flipH="1" flipV="1">
            <a:off x="9815857"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6" name="Teardrop 3"/>
          <p:cNvSpPr/>
          <p:nvPr/>
        </p:nvSpPr>
        <p:spPr>
          <a:xfrm rot="5400000" flipH="1" flipV="1">
            <a:off x="11831371" y="1145625"/>
            <a:ext cx="489780" cy="231477"/>
          </a:xfrm>
          <a:custGeom>
            <a:avLst/>
            <a:gdLst/>
            <a:ahLst/>
            <a:cxnLst/>
            <a:rect l="l" t="t" r="r" b="b"/>
            <a:pathLst>
              <a:path w="489780" h="173608">
                <a:moveTo>
                  <a:pt x="489780" y="159854"/>
                </a:moveTo>
                <a:lnTo>
                  <a:pt x="485976" y="173608"/>
                </a:lnTo>
                <a:lnTo>
                  <a:pt x="475131"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1" y="73244"/>
                  <a:pt x="301103" y="113792"/>
                  <a:pt x="301103" y="163811"/>
                </a:cubicBezTo>
                <a:lnTo>
                  <a:pt x="299830"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3"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9" y="173608"/>
                </a:lnTo>
                <a:lnTo>
                  <a:pt x="3810" y="173608"/>
                </a:lnTo>
                <a:cubicBezTo>
                  <a:pt x="332" y="169383"/>
                  <a:pt x="0" y="164657"/>
                  <a:pt x="0" y="159854"/>
                </a:cubicBezTo>
                <a:cubicBezTo>
                  <a:pt x="0" y="132604"/>
                  <a:pt x="10705"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0" y="61434"/>
                  <a:pt x="443360" y="72140"/>
                  <a:pt x="461494" y="89721"/>
                </a:cubicBezTo>
                <a:cubicBezTo>
                  <a:pt x="479075" y="107854"/>
                  <a:pt x="489780" y="132604"/>
                  <a:pt x="489780" y="15985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7" name="Teardrop 3"/>
          <p:cNvSpPr/>
          <p:nvPr/>
        </p:nvSpPr>
        <p:spPr>
          <a:xfrm rot="5400000" flipH="1" flipV="1">
            <a:off x="828764" y="85293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8" name="Teardrop 3"/>
          <p:cNvSpPr/>
          <p:nvPr/>
        </p:nvSpPr>
        <p:spPr>
          <a:xfrm rot="5400000" flipH="1" flipV="1">
            <a:off x="8130351"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9" name="Teardrop 3"/>
          <p:cNvSpPr/>
          <p:nvPr/>
        </p:nvSpPr>
        <p:spPr>
          <a:xfrm rot="5400000" flipH="1" flipV="1">
            <a:off x="1390031"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Teardrop 3"/>
          <p:cNvSpPr/>
          <p:nvPr/>
        </p:nvSpPr>
        <p:spPr>
          <a:xfrm rot="5400000" flipH="1" flipV="1">
            <a:off x="2513417"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Teardrop 3"/>
          <p:cNvSpPr/>
          <p:nvPr/>
        </p:nvSpPr>
        <p:spPr>
          <a:xfrm rot="5400000" flipH="1" flipV="1">
            <a:off x="3636804"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 name="Teardrop 3"/>
          <p:cNvSpPr/>
          <p:nvPr/>
        </p:nvSpPr>
        <p:spPr>
          <a:xfrm rot="5400000" flipH="1" flipV="1">
            <a:off x="4760191"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 name="Teardrop 3"/>
          <p:cNvSpPr/>
          <p:nvPr/>
        </p:nvSpPr>
        <p:spPr>
          <a:xfrm rot="5400000" flipH="1" flipV="1">
            <a:off x="5883577"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 name="Teardrop 3"/>
          <p:cNvSpPr/>
          <p:nvPr/>
        </p:nvSpPr>
        <p:spPr>
          <a:xfrm rot="5400000" flipH="1" flipV="1">
            <a:off x="7006964"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 name="Teardrop 3"/>
          <p:cNvSpPr/>
          <p:nvPr/>
        </p:nvSpPr>
        <p:spPr>
          <a:xfrm rot="5400000" flipH="1" flipV="1">
            <a:off x="10377124"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6" name="Teardrop 3"/>
          <p:cNvSpPr/>
          <p:nvPr/>
        </p:nvSpPr>
        <p:spPr>
          <a:xfrm rot="5400000" flipH="1" flipV="1">
            <a:off x="9253737"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7" name="Teardrop 3"/>
          <p:cNvSpPr/>
          <p:nvPr/>
        </p:nvSpPr>
        <p:spPr>
          <a:xfrm rot="5400000" flipH="1" flipV="1">
            <a:off x="11500511"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8" name="Teardrop 3"/>
          <p:cNvSpPr/>
          <p:nvPr/>
        </p:nvSpPr>
        <p:spPr>
          <a:xfrm rot="5400000" flipH="1" flipV="1">
            <a:off x="266644" y="1273619"/>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9" name="Teardrop 3"/>
          <p:cNvSpPr/>
          <p:nvPr/>
        </p:nvSpPr>
        <p:spPr>
          <a:xfrm rot="5400000" flipH="1" flipV="1">
            <a:off x="8692471"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0" name="Teardrop 3"/>
          <p:cNvSpPr/>
          <p:nvPr/>
        </p:nvSpPr>
        <p:spPr>
          <a:xfrm rot="5400000" flipH="1" flipV="1">
            <a:off x="-96257" y="1893894"/>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1" name="Teardrop 3"/>
          <p:cNvSpPr/>
          <p:nvPr/>
        </p:nvSpPr>
        <p:spPr>
          <a:xfrm rot="5400000" flipH="1" flipV="1">
            <a:off x="1952151"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2" name="Teardrop 3"/>
          <p:cNvSpPr/>
          <p:nvPr/>
        </p:nvSpPr>
        <p:spPr>
          <a:xfrm rot="5400000" flipH="1" flipV="1">
            <a:off x="3075537"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3" name="Teardrop 3"/>
          <p:cNvSpPr/>
          <p:nvPr/>
        </p:nvSpPr>
        <p:spPr>
          <a:xfrm rot="5400000" flipH="1" flipV="1">
            <a:off x="4198924"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4" name="Teardrop 3"/>
          <p:cNvSpPr/>
          <p:nvPr/>
        </p:nvSpPr>
        <p:spPr>
          <a:xfrm rot="5400000" flipH="1" flipV="1">
            <a:off x="5322311"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5" name="Teardrop 3"/>
          <p:cNvSpPr/>
          <p:nvPr/>
        </p:nvSpPr>
        <p:spPr>
          <a:xfrm rot="5400000" flipH="1" flipV="1">
            <a:off x="6445697"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6" name="Teardrop 3"/>
          <p:cNvSpPr/>
          <p:nvPr/>
        </p:nvSpPr>
        <p:spPr>
          <a:xfrm rot="5400000" flipH="1" flipV="1">
            <a:off x="7569084"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7" name="Teardrop 3"/>
          <p:cNvSpPr/>
          <p:nvPr/>
        </p:nvSpPr>
        <p:spPr>
          <a:xfrm rot="5400000" flipH="1" flipV="1">
            <a:off x="10939244"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8" name="Teardrop 3"/>
          <p:cNvSpPr/>
          <p:nvPr/>
        </p:nvSpPr>
        <p:spPr>
          <a:xfrm rot="5400000" flipH="1" flipV="1">
            <a:off x="9815857"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9" name="Teardrop 3"/>
          <p:cNvSpPr/>
          <p:nvPr/>
        </p:nvSpPr>
        <p:spPr>
          <a:xfrm rot="5400000" flipH="1" flipV="1">
            <a:off x="11831371" y="1988222"/>
            <a:ext cx="489780" cy="231477"/>
          </a:xfrm>
          <a:custGeom>
            <a:avLst/>
            <a:gdLst/>
            <a:ahLst/>
            <a:cxnLst/>
            <a:rect l="l" t="t" r="r" b="b"/>
            <a:pathLst>
              <a:path w="489780" h="173608">
                <a:moveTo>
                  <a:pt x="489780" y="159854"/>
                </a:moveTo>
                <a:lnTo>
                  <a:pt x="485976" y="173608"/>
                </a:lnTo>
                <a:lnTo>
                  <a:pt x="475131"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1" y="73244"/>
                  <a:pt x="301103" y="113792"/>
                  <a:pt x="301103" y="163811"/>
                </a:cubicBezTo>
                <a:lnTo>
                  <a:pt x="299829"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4"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9" y="173608"/>
                </a:lnTo>
                <a:lnTo>
                  <a:pt x="3810" y="173608"/>
                </a:lnTo>
                <a:cubicBezTo>
                  <a:pt x="333" y="169383"/>
                  <a:pt x="0" y="164657"/>
                  <a:pt x="0" y="159854"/>
                </a:cubicBezTo>
                <a:cubicBezTo>
                  <a:pt x="0" y="132604"/>
                  <a:pt x="10706"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0" y="61434"/>
                  <a:pt x="443360" y="72140"/>
                  <a:pt x="461494" y="89721"/>
                </a:cubicBezTo>
                <a:cubicBezTo>
                  <a:pt x="479075" y="107854"/>
                  <a:pt x="489780" y="132604"/>
                  <a:pt x="489780" y="15985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0" name="Teardrop 3"/>
          <p:cNvSpPr/>
          <p:nvPr/>
        </p:nvSpPr>
        <p:spPr>
          <a:xfrm rot="5400000" flipH="1" flipV="1">
            <a:off x="828764" y="1695528"/>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1" name="Teardrop 3"/>
          <p:cNvSpPr/>
          <p:nvPr/>
        </p:nvSpPr>
        <p:spPr>
          <a:xfrm rot="5400000" flipH="1" flipV="1">
            <a:off x="8130351"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2" name="Teardrop 3"/>
          <p:cNvSpPr/>
          <p:nvPr/>
        </p:nvSpPr>
        <p:spPr>
          <a:xfrm rot="5400000" flipH="1" flipV="1">
            <a:off x="1390031"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3" name="Teardrop 3"/>
          <p:cNvSpPr/>
          <p:nvPr/>
        </p:nvSpPr>
        <p:spPr>
          <a:xfrm rot="5400000" flipH="1" flipV="1">
            <a:off x="2513417"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4" name="Teardrop 3"/>
          <p:cNvSpPr/>
          <p:nvPr/>
        </p:nvSpPr>
        <p:spPr>
          <a:xfrm rot="5400000" flipH="1" flipV="1">
            <a:off x="3636804"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5" name="Teardrop 3"/>
          <p:cNvSpPr/>
          <p:nvPr/>
        </p:nvSpPr>
        <p:spPr>
          <a:xfrm rot="5400000" flipH="1" flipV="1">
            <a:off x="4760191"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6" name="Teardrop 3"/>
          <p:cNvSpPr/>
          <p:nvPr/>
        </p:nvSpPr>
        <p:spPr>
          <a:xfrm rot="5400000" flipH="1" flipV="1">
            <a:off x="5883577"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7" name="Teardrop 3"/>
          <p:cNvSpPr/>
          <p:nvPr/>
        </p:nvSpPr>
        <p:spPr>
          <a:xfrm rot="5400000" flipH="1" flipV="1">
            <a:off x="7006964"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8" name="Teardrop 3"/>
          <p:cNvSpPr/>
          <p:nvPr/>
        </p:nvSpPr>
        <p:spPr>
          <a:xfrm rot="5400000" flipH="1" flipV="1">
            <a:off x="10377124"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9" name="Teardrop 3"/>
          <p:cNvSpPr/>
          <p:nvPr/>
        </p:nvSpPr>
        <p:spPr>
          <a:xfrm rot="5400000" flipH="1" flipV="1">
            <a:off x="9253737"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0" name="Teardrop 3"/>
          <p:cNvSpPr/>
          <p:nvPr/>
        </p:nvSpPr>
        <p:spPr>
          <a:xfrm rot="5400000" flipH="1" flipV="1">
            <a:off x="11500511"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1" name="Teardrop 3"/>
          <p:cNvSpPr/>
          <p:nvPr/>
        </p:nvSpPr>
        <p:spPr>
          <a:xfrm rot="5400000" flipH="1" flipV="1">
            <a:off x="266644" y="211621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2" name="Teardrop 3"/>
          <p:cNvSpPr/>
          <p:nvPr/>
        </p:nvSpPr>
        <p:spPr>
          <a:xfrm rot="5400000" flipH="1" flipV="1">
            <a:off x="8692471"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3" name="Teardrop 3"/>
          <p:cNvSpPr/>
          <p:nvPr/>
        </p:nvSpPr>
        <p:spPr>
          <a:xfrm rot="5400000" flipH="1" flipV="1">
            <a:off x="-96257" y="2742567"/>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4" name="Teardrop 3"/>
          <p:cNvSpPr/>
          <p:nvPr/>
        </p:nvSpPr>
        <p:spPr>
          <a:xfrm rot="5400000" flipH="1" flipV="1">
            <a:off x="1952151"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5" name="Teardrop 3"/>
          <p:cNvSpPr/>
          <p:nvPr/>
        </p:nvSpPr>
        <p:spPr>
          <a:xfrm rot="5400000" flipH="1" flipV="1">
            <a:off x="3075537"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6" name="Teardrop 3"/>
          <p:cNvSpPr/>
          <p:nvPr/>
        </p:nvSpPr>
        <p:spPr>
          <a:xfrm rot="5400000" flipH="1" flipV="1">
            <a:off x="4198924"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Teardrop 3"/>
          <p:cNvSpPr/>
          <p:nvPr/>
        </p:nvSpPr>
        <p:spPr>
          <a:xfrm rot="5400000" flipH="1" flipV="1">
            <a:off x="5322311"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8" name="Teardrop 3"/>
          <p:cNvSpPr/>
          <p:nvPr/>
        </p:nvSpPr>
        <p:spPr>
          <a:xfrm rot="5400000" flipH="1" flipV="1">
            <a:off x="6445697"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9" name="Teardrop 3"/>
          <p:cNvSpPr/>
          <p:nvPr/>
        </p:nvSpPr>
        <p:spPr>
          <a:xfrm rot="5400000" flipH="1" flipV="1">
            <a:off x="7569084"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0" name="Teardrop 3"/>
          <p:cNvSpPr/>
          <p:nvPr/>
        </p:nvSpPr>
        <p:spPr>
          <a:xfrm rot="5400000" flipH="1" flipV="1">
            <a:off x="10939244"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1" name="Teardrop 3"/>
          <p:cNvSpPr/>
          <p:nvPr/>
        </p:nvSpPr>
        <p:spPr>
          <a:xfrm rot="5400000" flipH="1" flipV="1">
            <a:off x="9815857"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2" name="Teardrop 3"/>
          <p:cNvSpPr/>
          <p:nvPr/>
        </p:nvSpPr>
        <p:spPr>
          <a:xfrm rot="5400000" flipH="1" flipV="1">
            <a:off x="11831371" y="2836895"/>
            <a:ext cx="489780" cy="231477"/>
          </a:xfrm>
          <a:custGeom>
            <a:avLst/>
            <a:gdLst/>
            <a:ahLst/>
            <a:cxnLst/>
            <a:rect l="l" t="t" r="r" b="b"/>
            <a:pathLst>
              <a:path w="489780" h="173608">
                <a:moveTo>
                  <a:pt x="489780" y="159854"/>
                </a:moveTo>
                <a:lnTo>
                  <a:pt x="485976" y="173608"/>
                </a:lnTo>
                <a:lnTo>
                  <a:pt x="475132"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2" y="73244"/>
                  <a:pt x="301103" y="113792"/>
                  <a:pt x="301103" y="163811"/>
                </a:cubicBezTo>
                <a:lnTo>
                  <a:pt x="299830"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4"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9" y="173608"/>
                </a:lnTo>
                <a:lnTo>
                  <a:pt x="3810" y="173608"/>
                </a:lnTo>
                <a:cubicBezTo>
                  <a:pt x="333" y="169383"/>
                  <a:pt x="0" y="164657"/>
                  <a:pt x="0" y="159854"/>
                </a:cubicBezTo>
                <a:cubicBezTo>
                  <a:pt x="0" y="132604"/>
                  <a:pt x="10706"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1" y="61434"/>
                  <a:pt x="443360" y="72140"/>
                  <a:pt x="461494" y="89721"/>
                </a:cubicBezTo>
                <a:cubicBezTo>
                  <a:pt x="479075" y="107854"/>
                  <a:pt x="489780" y="132604"/>
                  <a:pt x="489780" y="15985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3" name="Teardrop 3"/>
          <p:cNvSpPr/>
          <p:nvPr/>
        </p:nvSpPr>
        <p:spPr>
          <a:xfrm rot="5400000" flipH="1" flipV="1">
            <a:off x="828764" y="254420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4" name="Teardrop 3"/>
          <p:cNvSpPr/>
          <p:nvPr/>
        </p:nvSpPr>
        <p:spPr>
          <a:xfrm rot="5400000" flipH="1" flipV="1">
            <a:off x="8130351"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5" name="Teardrop 3"/>
          <p:cNvSpPr/>
          <p:nvPr/>
        </p:nvSpPr>
        <p:spPr>
          <a:xfrm rot="5400000" flipH="1" flipV="1">
            <a:off x="1390031"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6" name="Teardrop 3"/>
          <p:cNvSpPr/>
          <p:nvPr/>
        </p:nvSpPr>
        <p:spPr>
          <a:xfrm rot="5400000" flipH="1" flipV="1">
            <a:off x="2513417"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7" name="Teardrop 3"/>
          <p:cNvSpPr/>
          <p:nvPr/>
        </p:nvSpPr>
        <p:spPr>
          <a:xfrm rot="5400000" flipH="1" flipV="1">
            <a:off x="3636804"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8" name="Teardrop 3"/>
          <p:cNvSpPr/>
          <p:nvPr/>
        </p:nvSpPr>
        <p:spPr>
          <a:xfrm rot="5400000" flipH="1" flipV="1">
            <a:off x="4760191"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9" name="Teardrop 3"/>
          <p:cNvSpPr/>
          <p:nvPr/>
        </p:nvSpPr>
        <p:spPr>
          <a:xfrm rot="5400000" flipH="1" flipV="1">
            <a:off x="5883577"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0" name="Teardrop 3"/>
          <p:cNvSpPr/>
          <p:nvPr/>
        </p:nvSpPr>
        <p:spPr>
          <a:xfrm rot="5400000" flipH="1" flipV="1">
            <a:off x="7006964"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1" name="Teardrop 3"/>
          <p:cNvSpPr/>
          <p:nvPr/>
        </p:nvSpPr>
        <p:spPr>
          <a:xfrm rot="5400000" flipH="1" flipV="1">
            <a:off x="10377124"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2" name="Teardrop 3"/>
          <p:cNvSpPr/>
          <p:nvPr/>
        </p:nvSpPr>
        <p:spPr>
          <a:xfrm rot="5400000" flipH="1" flipV="1">
            <a:off x="9253737"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3" name="Teardrop 3"/>
          <p:cNvSpPr/>
          <p:nvPr/>
        </p:nvSpPr>
        <p:spPr>
          <a:xfrm rot="5400000" flipH="1" flipV="1">
            <a:off x="11500511"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4" name="Teardrop 3"/>
          <p:cNvSpPr/>
          <p:nvPr/>
        </p:nvSpPr>
        <p:spPr>
          <a:xfrm rot="5400000" flipH="1" flipV="1">
            <a:off x="266644" y="2966471"/>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5" name="Teardrop 3"/>
          <p:cNvSpPr/>
          <p:nvPr/>
        </p:nvSpPr>
        <p:spPr>
          <a:xfrm rot="5400000" flipH="1" flipV="1">
            <a:off x="8692471"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 name="Teardrop 3"/>
          <p:cNvSpPr/>
          <p:nvPr/>
        </p:nvSpPr>
        <p:spPr>
          <a:xfrm rot="5400000" flipH="1" flipV="1">
            <a:off x="-96257" y="3586745"/>
            <a:ext cx="612648" cy="420133"/>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 name="Teardrop 3"/>
          <p:cNvSpPr/>
          <p:nvPr/>
        </p:nvSpPr>
        <p:spPr>
          <a:xfrm rot="5400000" flipH="1" flipV="1">
            <a:off x="1952151"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 name="Teardrop 3"/>
          <p:cNvSpPr/>
          <p:nvPr/>
        </p:nvSpPr>
        <p:spPr>
          <a:xfrm rot="5400000" flipH="1" flipV="1">
            <a:off x="3075537"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 name="Teardrop 3"/>
          <p:cNvSpPr/>
          <p:nvPr/>
        </p:nvSpPr>
        <p:spPr>
          <a:xfrm rot="5400000" flipH="1" flipV="1">
            <a:off x="4198924"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 name="Teardrop 3"/>
          <p:cNvSpPr/>
          <p:nvPr/>
        </p:nvSpPr>
        <p:spPr>
          <a:xfrm rot="5400000" flipH="1" flipV="1">
            <a:off x="5322311"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 name="Teardrop 3"/>
          <p:cNvSpPr/>
          <p:nvPr/>
        </p:nvSpPr>
        <p:spPr>
          <a:xfrm rot="5400000" flipH="1" flipV="1">
            <a:off x="6445697"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 name="Teardrop 3"/>
          <p:cNvSpPr/>
          <p:nvPr/>
        </p:nvSpPr>
        <p:spPr>
          <a:xfrm rot="5400000" flipH="1" flipV="1">
            <a:off x="7569084"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 name="Teardrop 3"/>
          <p:cNvSpPr/>
          <p:nvPr/>
        </p:nvSpPr>
        <p:spPr>
          <a:xfrm rot="5400000" flipH="1" flipV="1">
            <a:off x="10939244"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 name="Teardrop 3"/>
          <p:cNvSpPr/>
          <p:nvPr/>
        </p:nvSpPr>
        <p:spPr>
          <a:xfrm rot="5400000" flipH="1" flipV="1">
            <a:off x="9815857"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 name="Teardrop 3"/>
          <p:cNvSpPr/>
          <p:nvPr/>
        </p:nvSpPr>
        <p:spPr>
          <a:xfrm rot="5400000" flipH="1" flipV="1">
            <a:off x="11831371" y="3681073"/>
            <a:ext cx="489780" cy="231477"/>
          </a:xfrm>
          <a:custGeom>
            <a:avLst/>
            <a:gdLst/>
            <a:ahLst/>
            <a:cxnLst/>
            <a:rect l="l" t="t" r="r" b="b"/>
            <a:pathLst>
              <a:path w="489780" h="173608">
                <a:moveTo>
                  <a:pt x="489780" y="159854"/>
                </a:moveTo>
                <a:lnTo>
                  <a:pt x="485976" y="173608"/>
                </a:lnTo>
                <a:lnTo>
                  <a:pt x="475132" y="173608"/>
                </a:lnTo>
                <a:cubicBezTo>
                  <a:pt x="477585" y="169211"/>
                  <a:pt x="477971" y="164422"/>
                  <a:pt x="477971" y="159544"/>
                </a:cubicBezTo>
                <a:cubicBezTo>
                  <a:pt x="477971" y="135634"/>
                  <a:pt x="468705" y="113887"/>
                  <a:pt x="453384" y="97876"/>
                </a:cubicBezTo>
                <a:lnTo>
                  <a:pt x="377652" y="173608"/>
                </a:lnTo>
                <a:lnTo>
                  <a:pt x="377561" y="173608"/>
                </a:lnTo>
                <a:lnTo>
                  <a:pt x="453339" y="97830"/>
                </a:lnTo>
                <a:cubicBezTo>
                  <a:pt x="437327" y="82509"/>
                  <a:pt x="415581" y="73244"/>
                  <a:pt x="391670" y="73244"/>
                </a:cubicBezTo>
                <a:cubicBezTo>
                  <a:pt x="341652" y="73244"/>
                  <a:pt x="301103" y="113792"/>
                  <a:pt x="301103" y="163811"/>
                </a:cubicBezTo>
                <a:lnTo>
                  <a:pt x="299830" y="173608"/>
                </a:lnTo>
                <a:lnTo>
                  <a:pt x="288634" y="173608"/>
                </a:lnTo>
                <a:cubicBezTo>
                  <a:pt x="289602" y="170367"/>
                  <a:pt x="289617" y="166907"/>
                  <a:pt x="289547" y="163248"/>
                </a:cubicBezTo>
                <a:cubicBezTo>
                  <a:pt x="289547" y="130228"/>
                  <a:pt x="305265" y="100880"/>
                  <a:pt x="329868" y="82592"/>
                </a:cubicBezTo>
                <a:cubicBezTo>
                  <a:pt x="326825" y="66091"/>
                  <a:pt x="318670" y="50477"/>
                  <a:pt x="305914" y="37722"/>
                </a:cubicBezTo>
                <a:cubicBezTo>
                  <a:pt x="289007" y="20815"/>
                  <a:pt x="267078" y="11989"/>
                  <a:pt x="244922" y="11501"/>
                </a:cubicBezTo>
                <a:lnTo>
                  <a:pt x="244922" y="96667"/>
                </a:lnTo>
                <a:lnTo>
                  <a:pt x="244858" y="96667"/>
                </a:lnTo>
                <a:lnTo>
                  <a:pt x="244858" y="11501"/>
                </a:lnTo>
                <a:cubicBezTo>
                  <a:pt x="222703" y="11990"/>
                  <a:pt x="200774" y="20815"/>
                  <a:pt x="183866" y="37722"/>
                </a:cubicBezTo>
                <a:cubicBezTo>
                  <a:pt x="171105" y="50483"/>
                  <a:pt x="162948" y="66105"/>
                  <a:pt x="159939" y="82613"/>
                </a:cubicBezTo>
                <a:cubicBezTo>
                  <a:pt x="184526" y="100902"/>
                  <a:pt x="200233" y="130241"/>
                  <a:pt x="200233" y="163248"/>
                </a:cubicBezTo>
                <a:lnTo>
                  <a:pt x="201368" y="173608"/>
                </a:lnTo>
                <a:lnTo>
                  <a:pt x="189949" y="173608"/>
                </a:lnTo>
                <a:cubicBezTo>
                  <a:pt x="188710" y="170302"/>
                  <a:pt x="188616" y="166986"/>
                  <a:pt x="188677" y="163811"/>
                </a:cubicBezTo>
                <a:cubicBezTo>
                  <a:pt x="188677" y="113792"/>
                  <a:pt x="148129" y="73244"/>
                  <a:pt x="98110" y="73244"/>
                </a:cubicBezTo>
                <a:cubicBezTo>
                  <a:pt x="74200" y="73244"/>
                  <a:pt x="52453" y="82510"/>
                  <a:pt x="36441" y="97831"/>
                </a:cubicBezTo>
                <a:lnTo>
                  <a:pt x="112218" y="173608"/>
                </a:lnTo>
                <a:lnTo>
                  <a:pt x="112128" y="173608"/>
                </a:lnTo>
                <a:lnTo>
                  <a:pt x="36396" y="97876"/>
                </a:lnTo>
                <a:cubicBezTo>
                  <a:pt x="21075" y="113887"/>
                  <a:pt x="11809" y="135634"/>
                  <a:pt x="11809" y="159544"/>
                </a:cubicBezTo>
                <a:lnTo>
                  <a:pt x="14649" y="173608"/>
                </a:lnTo>
                <a:lnTo>
                  <a:pt x="3810" y="173608"/>
                </a:lnTo>
                <a:cubicBezTo>
                  <a:pt x="333" y="169383"/>
                  <a:pt x="0" y="164657"/>
                  <a:pt x="0" y="159854"/>
                </a:cubicBezTo>
                <a:cubicBezTo>
                  <a:pt x="0" y="132604"/>
                  <a:pt x="10706" y="107854"/>
                  <a:pt x="28286" y="89721"/>
                </a:cubicBezTo>
                <a:lnTo>
                  <a:pt x="28286" y="89721"/>
                </a:lnTo>
                <a:cubicBezTo>
                  <a:pt x="46420" y="72140"/>
                  <a:pt x="71170" y="61435"/>
                  <a:pt x="98420" y="61435"/>
                </a:cubicBezTo>
                <a:cubicBezTo>
                  <a:pt x="117023" y="61435"/>
                  <a:pt x="134461" y="66424"/>
                  <a:pt x="149250" y="75515"/>
                </a:cubicBezTo>
                <a:cubicBezTo>
                  <a:pt x="153323" y="58635"/>
                  <a:pt x="162130" y="42758"/>
                  <a:pt x="175297" y="29591"/>
                </a:cubicBezTo>
                <a:cubicBezTo>
                  <a:pt x="194566" y="10322"/>
                  <a:pt x="219636" y="391"/>
                  <a:pt x="244890" y="0"/>
                </a:cubicBezTo>
                <a:lnTo>
                  <a:pt x="244890" y="0"/>
                </a:lnTo>
                <a:cubicBezTo>
                  <a:pt x="270144" y="391"/>
                  <a:pt x="295215" y="10322"/>
                  <a:pt x="314484" y="29591"/>
                </a:cubicBezTo>
                <a:cubicBezTo>
                  <a:pt x="327644" y="42751"/>
                  <a:pt x="336448" y="58618"/>
                  <a:pt x="340604" y="75474"/>
                </a:cubicBezTo>
                <a:cubicBezTo>
                  <a:pt x="355376" y="66408"/>
                  <a:pt x="372787" y="61434"/>
                  <a:pt x="391360" y="61434"/>
                </a:cubicBezTo>
                <a:cubicBezTo>
                  <a:pt x="418611" y="61434"/>
                  <a:pt x="443360" y="72140"/>
                  <a:pt x="461494" y="89721"/>
                </a:cubicBezTo>
                <a:cubicBezTo>
                  <a:pt x="479075" y="107854"/>
                  <a:pt x="489780" y="132604"/>
                  <a:pt x="489780" y="159854"/>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 name="Teardrop 3"/>
          <p:cNvSpPr/>
          <p:nvPr/>
        </p:nvSpPr>
        <p:spPr>
          <a:xfrm rot="5400000" flipH="1" flipV="1">
            <a:off x="828764" y="3388380"/>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 name="Teardrop 3"/>
          <p:cNvSpPr/>
          <p:nvPr/>
        </p:nvSpPr>
        <p:spPr>
          <a:xfrm rot="5400000" flipH="1" flipV="1">
            <a:off x="8130351"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 name="Teardrop 3"/>
          <p:cNvSpPr/>
          <p:nvPr/>
        </p:nvSpPr>
        <p:spPr>
          <a:xfrm rot="5400000" flipH="1" flipV="1">
            <a:off x="1390031"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 name="Teardrop 3"/>
          <p:cNvSpPr/>
          <p:nvPr/>
        </p:nvSpPr>
        <p:spPr>
          <a:xfrm rot="5400000" flipH="1" flipV="1">
            <a:off x="2513417"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 name="Teardrop 3"/>
          <p:cNvSpPr/>
          <p:nvPr/>
        </p:nvSpPr>
        <p:spPr>
          <a:xfrm rot="5400000" flipH="1" flipV="1">
            <a:off x="3636804"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 name="Teardrop 3"/>
          <p:cNvSpPr/>
          <p:nvPr/>
        </p:nvSpPr>
        <p:spPr>
          <a:xfrm rot="5400000" flipH="1" flipV="1">
            <a:off x="4760191"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 name="Teardrop 3"/>
          <p:cNvSpPr/>
          <p:nvPr/>
        </p:nvSpPr>
        <p:spPr>
          <a:xfrm rot="5400000" flipH="1" flipV="1">
            <a:off x="5883577"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 name="Teardrop 3"/>
          <p:cNvSpPr/>
          <p:nvPr/>
        </p:nvSpPr>
        <p:spPr>
          <a:xfrm rot="5400000" flipH="1" flipV="1">
            <a:off x="7006964"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 name="Teardrop 3"/>
          <p:cNvSpPr/>
          <p:nvPr/>
        </p:nvSpPr>
        <p:spPr>
          <a:xfrm rot="5400000" flipH="1" flipV="1">
            <a:off x="10377124"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 name="Teardrop 3"/>
          <p:cNvSpPr/>
          <p:nvPr/>
        </p:nvSpPr>
        <p:spPr>
          <a:xfrm rot="5400000" flipH="1" flipV="1">
            <a:off x="9253737"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 name="Teardrop 3"/>
          <p:cNvSpPr/>
          <p:nvPr/>
        </p:nvSpPr>
        <p:spPr>
          <a:xfrm rot="5400000" flipH="1" flipV="1">
            <a:off x="11500511"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 name="Teardrop 3"/>
          <p:cNvSpPr/>
          <p:nvPr/>
        </p:nvSpPr>
        <p:spPr>
          <a:xfrm rot="5400000" flipH="1" flipV="1">
            <a:off x="266644" y="3812476"/>
            <a:ext cx="612648" cy="816864"/>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 name="Teardrop 3"/>
          <p:cNvSpPr/>
          <p:nvPr/>
        </p:nvSpPr>
        <p:spPr>
          <a:xfrm rot="5400000" flipH="1" flipV="1">
            <a:off x="8886996" y="4095734"/>
            <a:ext cx="232840" cy="719697"/>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 name="Teardrop 3"/>
          <p:cNvSpPr/>
          <p:nvPr/>
        </p:nvSpPr>
        <p:spPr>
          <a:xfrm rot="5400000" flipH="1" flipV="1">
            <a:off x="69347" y="4269816"/>
            <a:ext cx="232840" cy="371532"/>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 name="Teardrop 3"/>
          <p:cNvSpPr/>
          <p:nvPr/>
        </p:nvSpPr>
        <p:spPr>
          <a:xfrm rot="5400000" flipH="1" flipV="1">
            <a:off x="2146675"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 name="Teardrop 3"/>
          <p:cNvSpPr/>
          <p:nvPr/>
        </p:nvSpPr>
        <p:spPr>
          <a:xfrm rot="5400000" flipH="1" flipV="1">
            <a:off x="3270061"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 name="Teardrop 3"/>
          <p:cNvSpPr/>
          <p:nvPr/>
        </p:nvSpPr>
        <p:spPr>
          <a:xfrm rot="5400000" flipH="1" flipV="1">
            <a:off x="4393448"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 name="Teardrop 3"/>
          <p:cNvSpPr/>
          <p:nvPr/>
        </p:nvSpPr>
        <p:spPr>
          <a:xfrm rot="5400000" flipH="1" flipV="1">
            <a:off x="5516836" y="4095734"/>
            <a:ext cx="232840" cy="719697"/>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 name="Teardrop 3"/>
          <p:cNvSpPr/>
          <p:nvPr/>
        </p:nvSpPr>
        <p:spPr>
          <a:xfrm rot="5400000" flipH="1" flipV="1">
            <a:off x="6640223" y="4095734"/>
            <a:ext cx="232840" cy="719697"/>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 name="Teardrop 3"/>
          <p:cNvSpPr/>
          <p:nvPr/>
        </p:nvSpPr>
        <p:spPr>
          <a:xfrm rot="5400000" flipH="1" flipV="1">
            <a:off x="7763609" y="4095734"/>
            <a:ext cx="232840" cy="719697"/>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 name="Teardrop 3"/>
          <p:cNvSpPr/>
          <p:nvPr/>
        </p:nvSpPr>
        <p:spPr>
          <a:xfrm rot="5400000" flipH="1" flipV="1">
            <a:off x="11133768"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 name="Teardrop 3"/>
          <p:cNvSpPr/>
          <p:nvPr/>
        </p:nvSpPr>
        <p:spPr>
          <a:xfrm rot="5400000" flipH="1" flipV="1">
            <a:off x="10010383" y="4095734"/>
            <a:ext cx="232840" cy="719697"/>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 name="Teardrop 3"/>
          <p:cNvSpPr/>
          <p:nvPr/>
        </p:nvSpPr>
        <p:spPr>
          <a:xfrm rot="5400000" flipH="1" flipV="1">
            <a:off x="12017160" y="4397162"/>
            <a:ext cx="171406" cy="178273"/>
          </a:xfrm>
          <a:custGeom>
            <a:avLst/>
            <a:gdLst/>
            <a:ahLst/>
            <a:cxnLst/>
            <a:rect l="l" t="t" r="r" b="b"/>
            <a:pathLst>
              <a:path w="171406" h="133705">
                <a:moveTo>
                  <a:pt x="171406" y="123429"/>
                </a:moveTo>
                <a:lnTo>
                  <a:pt x="168564" y="133705"/>
                </a:lnTo>
                <a:lnTo>
                  <a:pt x="157460" y="133705"/>
                </a:lnTo>
                <a:cubicBezTo>
                  <a:pt x="159382" y="130353"/>
                  <a:pt x="159597" y="126761"/>
                  <a:pt x="159597" y="123119"/>
                </a:cubicBezTo>
                <a:cubicBezTo>
                  <a:pt x="159597" y="99209"/>
                  <a:pt x="150331" y="77462"/>
                  <a:pt x="135010" y="61451"/>
                </a:cubicBezTo>
                <a:lnTo>
                  <a:pt x="62756" y="133705"/>
                </a:lnTo>
                <a:lnTo>
                  <a:pt x="62665" y="133705"/>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 name="Teardrop 3"/>
          <p:cNvSpPr/>
          <p:nvPr/>
        </p:nvSpPr>
        <p:spPr>
          <a:xfrm rot="5400000" flipH="1" flipV="1">
            <a:off x="1016651" y="4095733"/>
            <a:ext cx="232840" cy="719696"/>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 name="Oval 189"/>
          <p:cNvSpPr/>
          <p:nvPr/>
        </p:nvSpPr>
        <p:spPr>
          <a:xfrm>
            <a:off x="8886015"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 name="Oval 167"/>
          <p:cNvSpPr/>
          <p:nvPr/>
        </p:nvSpPr>
        <p:spPr>
          <a:xfrm>
            <a:off x="0" y="331699"/>
            <a:ext cx="125256"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 name="Oval 191"/>
          <p:cNvSpPr/>
          <p:nvPr/>
        </p:nvSpPr>
        <p:spPr>
          <a:xfrm>
            <a:off x="1022309"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 name="Oval 192"/>
          <p:cNvSpPr/>
          <p:nvPr/>
        </p:nvSpPr>
        <p:spPr>
          <a:xfrm>
            <a:off x="2145695"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 name="Oval 193"/>
          <p:cNvSpPr/>
          <p:nvPr/>
        </p:nvSpPr>
        <p:spPr>
          <a:xfrm>
            <a:off x="3269082"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 name="Oval 194"/>
          <p:cNvSpPr/>
          <p:nvPr/>
        </p:nvSpPr>
        <p:spPr>
          <a:xfrm>
            <a:off x="4392469"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 name="Oval 195"/>
          <p:cNvSpPr/>
          <p:nvPr/>
        </p:nvSpPr>
        <p:spPr>
          <a:xfrm>
            <a:off x="5515855"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 name="Oval 196"/>
          <p:cNvSpPr/>
          <p:nvPr/>
        </p:nvSpPr>
        <p:spPr>
          <a:xfrm>
            <a:off x="6639242"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 name="Oval 197"/>
          <p:cNvSpPr/>
          <p:nvPr/>
        </p:nvSpPr>
        <p:spPr>
          <a:xfrm>
            <a:off x="7762629"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 name="Oval 198"/>
          <p:cNvSpPr/>
          <p:nvPr/>
        </p:nvSpPr>
        <p:spPr>
          <a:xfrm>
            <a:off x="11132789"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 name="Oval 199"/>
          <p:cNvSpPr/>
          <p:nvPr/>
        </p:nvSpPr>
        <p:spPr>
          <a:xfrm>
            <a:off x="10009402" y="331699"/>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1" name="Oval 200"/>
          <p:cNvSpPr/>
          <p:nvPr/>
        </p:nvSpPr>
        <p:spPr>
          <a:xfrm>
            <a:off x="9448871"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2" name="Oval 201"/>
          <p:cNvSpPr/>
          <p:nvPr/>
        </p:nvSpPr>
        <p:spPr>
          <a:xfrm>
            <a:off x="461778"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3" name="Oval 202"/>
          <p:cNvSpPr/>
          <p:nvPr/>
        </p:nvSpPr>
        <p:spPr>
          <a:xfrm>
            <a:off x="1585165"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4" name="Oval 203"/>
          <p:cNvSpPr/>
          <p:nvPr/>
        </p:nvSpPr>
        <p:spPr>
          <a:xfrm>
            <a:off x="2708551"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5" name="Oval 204"/>
          <p:cNvSpPr/>
          <p:nvPr/>
        </p:nvSpPr>
        <p:spPr>
          <a:xfrm>
            <a:off x="3831938"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6" name="Oval 205"/>
          <p:cNvSpPr/>
          <p:nvPr/>
        </p:nvSpPr>
        <p:spPr>
          <a:xfrm>
            <a:off x="4955325"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7" name="Oval 206"/>
          <p:cNvSpPr/>
          <p:nvPr/>
        </p:nvSpPr>
        <p:spPr>
          <a:xfrm>
            <a:off x="6078711"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8" name="Oval 207"/>
          <p:cNvSpPr/>
          <p:nvPr/>
        </p:nvSpPr>
        <p:spPr>
          <a:xfrm>
            <a:off x="7202098"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9" name="Oval 208"/>
          <p:cNvSpPr/>
          <p:nvPr/>
        </p:nvSpPr>
        <p:spPr>
          <a:xfrm>
            <a:off x="8325485"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0" name="Oval 209"/>
          <p:cNvSpPr/>
          <p:nvPr/>
        </p:nvSpPr>
        <p:spPr>
          <a:xfrm>
            <a:off x="11695645"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1" name="Oval 210"/>
          <p:cNvSpPr/>
          <p:nvPr/>
        </p:nvSpPr>
        <p:spPr>
          <a:xfrm>
            <a:off x="10572258" y="75101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2" name="Oval 881"/>
          <p:cNvSpPr/>
          <p:nvPr/>
        </p:nvSpPr>
        <p:spPr>
          <a:xfrm>
            <a:off x="461776" y="-10245"/>
            <a:ext cx="226336"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3" name="Oval 882"/>
          <p:cNvSpPr/>
          <p:nvPr/>
        </p:nvSpPr>
        <p:spPr>
          <a:xfrm>
            <a:off x="1585163" y="-10245"/>
            <a:ext cx="226336"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4" name="Oval 883"/>
          <p:cNvSpPr/>
          <p:nvPr/>
        </p:nvSpPr>
        <p:spPr>
          <a:xfrm>
            <a:off x="2708551" y="-10245"/>
            <a:ext cx="9213429" cy="84875"/>
          </a:xfrm>
          <a:custGeom>
            <a:avLst/>
            <a:gdLst/>
            <a:ahLst/>
            <a:cxnLst/>
            <a:rect l="l" t="t" r="r" b="b"/>
            <a:pathLst>
              <a:path w="6910072" h="84875">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5" name="Oval 214"/>
          <p:cNvSpPr/>
          <p:nvPr/>
        </p:nvSpPr>
        <p:spPr>
          <a:xfrm>
            <a:off x="8886015"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6" name="Oval 215"/>
          <p:cNvSpPr/>
          <p:nvPr/>
        </p:nvSpPr>
        <p:spPr>
          <a:xfrm>
            <a:off x="1022309"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7" name="Oval 216"/>
          <p:cNvSpPr/>
          <p:nvPr/>
        </p:nvSpPr>
        <p:spPr>
          <a:xfrm>
            <a:off x="2145695"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8" name="Oval 217"/>
          <p:cNvSpPr/>
          <p:nvPr/>
        </p:nvSpPr>
        <p:spPr>
          <a:xfrm>
            <a:off x="3269082"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9" name="Oval 218"/>
          <p:cNvSpPr/>
          <p:nvPr/>
        </p:nvSpPr>
        <p:spPr>
          <a:xfrm>
            <a:off x="4392469"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0" name="Oval 219"/>
          <p:cNvSpPr/>
          <p:nvPr/>
        </p:nvSpPr>
        <p:spPr>
          <a:xfrm>
            <a:off x="5515855"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1" name="Oval 220"/>
          <p:cNvSpPr/>
          <p:nvPr/>
        </p:nvSpPr>
        <p:spPr>
          <a:xfrm>
            <a:off x="6639242"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2" name="Oval 221"/>
          <p:cNvSpPr/>
          <p:nvPr/>
        </p:nvSpPr>
        <p:spPr>
          <a:xfrm>
            <a:off x="7762629"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3" name="Oval 222"/>
          <p:cNvSpPr/>
          <p:nvPr/>
        </p:nvSpPr>
        <p:spPr>
          <a:xfrm>
            <a:off x="11132789"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4" name="Oval 223"/>
          <p:cNvSpPr/>
          <p:nvPr/>
        </p:nvSpPr>
        <p:spPr>
          <a:xfrm>
            <a:off x="10009402" y="117719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5" name="Oval 224"/>
          <p:cNvSpPr/>
          <p:nvPr/>
        </p:nvSpPr>
        <p:spPr>
          <a:xfrm>
            <a:off x="9448871"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6" name="Oval 225"/>
          <p:cNvSpPr/>
          <p:nvPr/>
        </p:nvSpPr>
        <p:spPr>
          <a:xfrm>
            <a:off x="461778"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7" name="Oval 226"/>
          <p:cNvSpPr/>
          <p:nvPr/>
        </p:nvSpPr>
        <p:spPr>
          <a:xfrm>
            <a:off x="1585165"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8" name="Oval 227"/>
          <p:cNvSpPr/>
          <p:nvPr/>
        </p:nvSpPr>
        <p:spPr>
          <a:xfrm>
            <a:off x="2708551"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9" name="Oval 228"/>
          <p:cNvSpPr/>
          <p:nvPr/>
        </p:nvSpPr>
        <p:spPr>
          <a:xfrm>
            <a:off x="3831938"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0" name="Oval 229"/>
          <p:cNvSpPr/>
          <p:nvPr/>
        </p:nvSpPr>
        <p:spPr>
          <a:xfrm>
            <a:off x="4955325"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1" name="Oval 230"/>
          <p:cNvSpPr/>
          <p:nvPr/>
        </p:nvSpPr>
        <p:spPr>
          <a:xfrm>
            <a:off x="6078711"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2" name="Oval 231"/>
          <p:cNvSpPr/>
          <p:nvPr/>
        </p:nvSpPr>
        <p:spPr>
          <a:xfrm>
            <a:off x="7202098"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3" name="Oval 232"/>
          <p:cNvSpPr/>
          <p:nvPr/>
        </p:nvSpPr>
        <p:spPr>
          <a:xfrm>
            <a:off x="8325485"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4" name="Oval 233"/>
          <p:cNvSpPr/>
          <p:nvPr/>
        </p:nvSpPr>
        <p:spPr>
          <a:xfrm>
            <a:off x="11695645"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5" name="Oval 234"/>
          <p:cNvSpPr/>
          <p:nvPr/>
        </p:nvSpPr>
        <p:spPr>
          <a:xfrm>
            <a:off x="10572258" y="159651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6" name="Oval 235"/>
          <p:cNvSpPr/>
          <p:nvPr/>
        </p:nvSpPr>
        <p:spPr>
          <a:xfrm>
            <a:off x="8886015"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7" name="Oval 236"/>
          <p:cNvSpPr/>
          <p:nvPr/>
        </p:nvSpPr>
        <p:spPr>
          <a:xfrm>
            <a:off x="1022309"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8" name="Oval 237"/>
          <p:cNvSpPr/>
          <p:nvPr/>
        </p:nvSpPr>
        <p:spPr>
          <a:xfrm>
            <a:off x="2145695"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9" name="Oval 238"/>
          <p:cNvSpPr/>
          <p:nvPr/>
        </p:nvSpPr>
        <p:spPr>
          <a:xfrm>
            <a:off x="3269082"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0" name="Oval 239"/>
          <p:cNvSpPr/>
          <p:nvPr/>
        </p:nvSpPr>
        <p:spPr>
          <a:xfrm>
            <a:off x="4392469"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1" name="Oval 240"/>
          <p:cNvSpPr/>
          <p:nvPr/>
        </p:nvSpPr>
        <p:spPr>
          <a:xfrm>
            <a:off x="5515855"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2" name="Oval 241"/>
          <p:cNvSpPr/>
          <p:nvPr/>
        </p:nvSpPr>
        <p:spPr>
          <a:xfrm>
            <a:off x="6639242"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3" name="Oval 242"/>
          <p:cNvSpPr/>
          <p:nvPr/>
        </p:nvSpPr>
        <p:spPr>
          <a:xfrm>
            <a:off x="7762629"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4" name="Oval 243"/>
          <p:cNvSpPr/>
          <p:nvPr/>
        </p:nvSpPr>
        <p:spPr>
          <a:xfrm>
            <a:off x="11132789"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5" name="Oval 244"/>
          <p:cNvSpPr/>
          <p:nvPr/>
        </p:nvSpPr>
        <p:spPr>
          <a:xfrm>
            <a:off x="10009402" y="2019794"/>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6" name="Oval 245"/>
          <p:cNvSpPr/>
          <p:nvPr/>
        </p:nvSpPr>
        <p:spPr>
          <a:xfrm>
            <a:off x="9448871"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7" name="Oval 246"/>
          <p:cNvSpPr/>
          <p:nvPr/>
        </p:nvSpPr>
        <p:spPr>
          <a:xfrm>
            <a:off x="461778"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8" name="Oval 247"/>
          <p:cNvSpPr/>
          <p:nvPr/>
        </p:nvSpPr>
        <p:spPr>
          <a:xfrm>
            <a:off x="1585165"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9" name="Oval 248"/>
          <p:cNvSpPr/>
          <p:nvPr/>
        </p:nvSpPr>
        <p:spPr>
          <a:xfrm>
            <a:off x="2708551"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0" name="Oval 249"/>
          <p:cNvSpPr/>
          <p:nvPr/>
        </p:nvSpPr>
        <p:spPr>
          <a:xfrm>
            <a:off x="3831938"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1" name="Oval 250"/>
          <p:cNvSpPr/>
          <p:nvPr/>
        </p:nvSpPr>
        <p:spPr>
          <a:xfrm>
            <a:off x="4955325"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2" name="Oval 251"/>
          <p:cNvSpPr/>
          <p:nvPr/>
        </p:nvSpPr>
        <p:spPr>
          <a:xfrm>
            <a:off x="6078711"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3" name="Oval 252"/>
          <p:cNvSpPr/>
          <p:nvPr/>
        </p:nvSpPr>
        <p:spPr>
          <a:xfrm>
            <a:off x="7202098"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4" name="Oval 253"/>
          <p:cNvSpPr/>
          <p:nvPr/>
        </p:nvSpPr>
        <p:spPr>
          <a:xfrm>
            <a:off x="8325485"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5" name="Oval 254"/>
          <p:cNvSpPr/>
          <p:nvPr/>
        </p:nvSpPr>
        <p:spPr>
          <a:xfrm>
            <a:off x="11695645"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6" name="Oval 255"/>
          <p:cNvSpPr/>
          <p:nvPr/>
        </p:nvSpPr>
        <p:spPr>
          <a:xfrm>
            <a:off x="10572258" y="243911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7" name="Oval 256"/>
          <p:cNvSpPr/>
          <p:nvPr/>
        </p:nvSpPr>
        <p:spPr>
          <a:xfrm>
            <a:off x="8886015"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8" name="Oval 257"/>
          <p:cNvSpPr/>
          <p:nvPr/>
        </p:nvSpPr>
        <p:spPr>
          <a:xfrm>
            <a:off x="1022309"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9" name="Oval 258"/>
          <p:cNvSpPr/>
          <p:nvPr/>
        </p:nvSpPr>
        <p:spPr>
          <a:xfrm>
            <a:off x="2145695"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0" name="Oval 259"/>
          <p:cNvSpPr/>
          <p:nvPr/>
        </p:nvSpPr>
        <p:spPr>
          <a:xfrm>
            <a:off x="3269082"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1" name="Oval 260"/>
          <p:cNvSpPr/>
          <p:nvPr/>
        </p:nvSpPr>
        <p:spPr>
          <a:xfrm>
            <a:off x="4392469"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2" name="Oval 261"/>
          <p:cNvSpPr/>
          <p:nvPr/>
        </p:nvSpPr>
        <p:spPr>
          <a:xfrm>
            <a:off x="5515855"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3" name="Oval 262"/>
          <p:cNvSpPr/>
          <p:nvPr/>
        </p:nvSpPr>
        <p:spPr>
          <a:xfrm>
            <a:off x="6639242"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4" name="Oval 263"/>
          <p:cNvSpPr/>
          <p:nvPr/>
        </p:nvSpPr>
        <p:spPr>
          <a:xfrm>
            <a:off x="7762629"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5" name="Oval 264"/>
          <p:cNvSpPr/>
          <p:nvPr/>
        </p:nvSpPr>
        <p:spPr>
          <a:xfrm>
            <a:off x="11132789"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6" name="Oval 265"/>
          <p:cNvSpPr/>
          <p:nvPr/>
        </p:nvSpPr>
        <p:spPr>
          <a:xfrm>
            <a:off x="10009402" y="2868467"/>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7" name="Oval 266"/>
          <p:cNvSpPr/>
          <p:nvPr/>
        </p:nvSpPr>
        <p:spPr>
          <a:xfrm>
            <a:off x="9448871"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8" name="Oval 267"/>
          <p:cNvSpPr/>
          <p:nvPr/>
        </p:nvSpPr>
        <p:spPr>
          <a:xfrm>
            <a:off x="461778"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9" name="Oval 268"/>
          <p:cNvSpPr/>
          <p:nvPr/>
        </p:nvSpPr>
        <p:spPr>
          <a:xfrm>
            <a:off x="1585165"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0" name="Oval 269"/>
          <p:cNvSpPr/>
          <p:nvPr/>
        </p:nvSpPr>
        <p:spPr>
          <a:xfrm>
            <a:off x="2708551"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1" name="Oval 270"/>
          <p:cNvSpPr/>
          <p:nvPr/>
        </p:nvSpPr>
        <p:spPr>
          <a:xfrm>
            <a:off x="3831938"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2" name="Oval 271"/>
          <p:cNvSpPr/>
          <p:nvPr/>
        </p:nvSpPr>
        <p:spPr>
          <a:xfrm>
            <a:off x="4955325"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3" name="Oval 272"/>
          <p:cNvSpPr/>
          <p:nvPr/>
        </p:nvSpPr>
        <p:spPr>
          <a:xfrm>
            <a:off x="6078711"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4" name="Oval 273"/>
          <p:cNvSpPr/>
          <p:nvPr/>
        </p:nvSpPr>
        <p:spPr>
          <a:xfrm>
            <a:off x="7202098"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5" name="Oval 274"/>
          <p:cNvSpPr/>
          <p:nvPr/>
        </p:nvSpPr>
        <p:spPr>
          <a:xfrm>
            <a:off x="8325485"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6" name="Oval 275"/>
          <p:cNvSpPr/>
          <p:nvPr/>
        </p:nvSpPr>
        <p:spPr>
          <a:xfrm>
            <a:off x="11695645"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7" name="Oval 276"/>
          <p:cNvSpPr/>
          <p:nvPr/>
        </p:nvSpPr>
        <p:spPr>
          <a:xfrm>
            <a:off x="10572258" y="328936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8" name="Oval 277"/>
          <p:cNvSpPr/>
          <p:nvPr/>
        </p:nvSpPr>
        <p:spPr>
          <a:xfrm>
            <a:off x="8886015"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9" name="Oval 278"/>
          <p:cNvSpPr/>
          <p:nvPr/>
        </p:nvSpPr>
        <p:spPr>
          <a:xfrm>
            <a:off x="1022309"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0" name="Oval 279"/>
          <p:cNvSpPr/>
          <p:nvPr/>
        </p:nvSpPr>
        <p:spPr>
          <a:xfrm>
            <a:off x="2145695"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1" name="Oval 280"/>
          <p:cNvSpPr/>
          <p:nvPr/>
        </p:nvSpPr>
        <p:spPr>
          <a:xfrm>
            <a:off x="3269082"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2" name="Oval 281"/>
          <p:cNvSpPr/>
          <p:nvPr/>
        </p:nvSpPr>
        <p:spPr>
          <a:xfrm>
            <a:off x="4392469"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3" name="Oval 282"/>
          <p:cNvSpPr/>
          <p:nvPr/>
        </p:nvSpPr>
        <p:spPr>
          <a:xfrm>
            <a:off x="5515855"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4" name="Oval 283"/>
          <p:cNvSpPr/>
          <p:nvPr/>
        </p:nvSpPr>
        <p:spPr>
          <a:xfrm>
            <a:off x="6639242"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5" name="Oval 284"/>
          <p:cNvSpPr/>
          <p:nvPr/>
        </p:nvSpPr>
        <p:spPr>
          <a:xfrm>
            <a:off x="7762629"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6" name="Oval 285"/>
          <p:cNvSpPr/>
          <p:nvPr/>
        </p:nvSpPr>
        <p:spPr>
          <a:xfrm>
            <a:off x="11132789"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7" name="Oval 286"/>
          <p:cNvSpPr/>
          <p:nvPr/>
        </p:nvSpPr>
        <p:spPr>
          <a:xfrm>
            <a:off x="10009402" y="3712646"/>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8" name="Oval 287"/>
          <p:cNvSpPr/>
          <p:nvPr/>
        </p:nvSpPr>
        <p:spPr>
          <a:xfrm>
            <a:off x="9448871"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9" name="Oval 288"/>
          <p:cNvSpPr/>
          <p:nvPr/>
        </p:nvSpPr>
        <p:spPr>
          <a:xfrm>
            <a:off x="461778"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0" name="Oval 289"/>
          <p:cNvSpPr/>
          <p:nvPr/>
        </p:nvSpPr>
        <p:spPr>
          <a:xfrm>
            <a:off x="1585165"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1" name="Oval 290"/>
          <p:cNvSpPr/>
          <p:nvPr/>
        </p:nvSpPr>
        <p:spPr>
          <a:xfrm>
            <a:off x="2708551"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2" name="Oval 291"/>
          <p:cNvSpPr/>
          <p:nvPr/>
        </p:nvSpPr>
        <p:spPr>
          <a:xfrm>
            <a:off x="3831938"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3" name="Oval 292"/>
          <p:cNvSpPr/>
          <p:nvPr/>
        </p:nvSpPr>
        <p:spPr>
          <a:xfrm>
            <a:off x="4955325"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4" name="Oval 293"/>
          <p:cNvSpPr/>
          <p:nvPr/>
        </p:nvSpPr>
        <p:spPr>
          <a:xfrm>
            <a:off x="6078711"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5" name="Oval 294"/>
          <p:cNvSpPr/>
          <p:nvPr/>
        </p:nvSpPr>
        <p:spPr>
          <a:xfrm>
            <a:off x="7202098"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6" name="Oval 295"/>
          <p:cNvSpPr/>
          <p:nvPr/>
        </p:nvSpPr>
        <p:spPr>
          <a:xfrm>
            <a:off x="8325485"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7" name="Oval 296"/>
          <p:cNvSpPr/>
          <p:nvPr/>
        </p:nvSpPr>
        <p:spPr>
          <a:xfrm>
            <a:off x="11695645"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8" name="Oval 297"/>
          <p:cNvSpPr/>
          <p:nvPr/>
        </p:nvSpPr>
        <p:spPr>
          <a:xfrm>
            <a:off x="10572258" y="4135371"/>
            <a:ext cx="226335"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9" name="Oval 1651"/>
          <p:cNvSpPr/>
          <p:nvPr/>
        </p:nvSpPr>
        <p:spPr>
          <a:xfrm>
            <a:off x="1083492" y="4561319"/>
            <a:ext cx="10214448" cy="10682"/>
          </a:xfrm>
          <a:custGeom>
            <a:avLst/>
            <a:gdLst/>
            <a:ahLst/>
            <a:cxnLst/>
            <a:rect l="l" t="t" r="r" b="b"/>
            <a:pathLst>
              <a:path w="7660836" h="10682">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0" name="Oval 299"/>
          <p:cNvSpPr/>
          <p:nvPr/>
        </p:nvSpPr>
        <p:spPr>
          <a:xfrm>
            <a:off x="949400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1" name="Oval 300"/>
          <p:cNvSpPr/>
          <p:nvPr/>
        </p:nvSpPr>
        <p:spPr>
          <a:xfrm>
            <a:off x="50328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2" name="Oval 301"/>
          <p:cNvSpPr/>
          <p:nvPr/>
        </p:nvSpPr>
        <p:spPr>
          <a:xfrm>
            <a:off x="162712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3" name="Oval 302"/>
          <p:cNvSpPr/>
          <p:nvPr/>
        </p:nvSpPr>
        <p:spPr>
          <a:xfrm>
            <a:off x="275096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4" name="Oval 303"/>
          <p:cNvSpPr/>
          <p:nvPr/>
        </p:nvSpPr>
        <p:spPr>
          <a:xfrm>
            <a:off x="3874799"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5" name="Oval 304"/>
          <p:cNvSpPr/>
          <p:nvPr/>
        </p:nvSpPr>
        <p:spPr>
          <a:xfrm>
            <a:off x="499864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6" name="Oval 305"/>
          <p:cNvSpPr/>
          <p:nvPr/>
        </p:nvSpPr>
        <p:spPr>
          <a:xfrm>
            <a:off x="612248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7" name="Oval 306"/>
          <p:cNvSpPr/>
          <p:nvPr/>
        </p:nvSpPr>
        <p:spPr>
          <a:xfrm>
            <a:off x="724632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8" name="Oval 307"/>
          <p:cNvSpPr/>
          <p:nvPr/>
        </p:nvSpPr>
        <p:spPr>
          <a:xfrm>
            <a:off x="837016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09" name="Oval 308"/>
          <p:cNvSpPr/>
          <p:nvPr/>
        </p:nvSpPr>
        <p:spPr>
          <a:xfrm>
            <a:off x="1174168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0" name="Oval 309"/>
          <p:cNvSpPr/>
          <p:nvPr/>
        </p:nvSpPr>
        <p:spPr>
          <a:xfrm>
            <a:off x="10617840" y="365858"/>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1" name="Oval 310"/>
          <p:cNvSpPr/>
          <p:nvPr/>
        </p:nvSpPr>
        <p:spPr>
          <a:xfrm>
            <a:off x="949400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2" name="Oval 311"/>
          <p:cNvSpPr/>
          <p:nvPr/>
        </p:nvSpPr>
        <p:spPr>
          <a:xfrm>
            <a:off x="50328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3" name="Oval 312"/>
          <p:cNvSpPr/>
          <p:nvPr/>
        </p:nvSpPr>
        <p:spPr>
          <a:xfrm>
            <a:off x="162712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4" name="Oval 313"/>
          <p:cNvSpPr/>
          <p:nvPr/>
        </p:nvSpPr>
        <p:spPr>
          <a:xfrm>
            <a:off x="275096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5" name="Oval 314"/>
          <p:cNvSpPr/>
          <p:nvPr/>
        </p:nvSpPr>
        <p:spPr>
          <a:xfrm>
            <a:off x="3874799"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6" name="Oval 315"/>
          <p:cNvSpPr/>
          <p:nvPr/>
        </p:nvSpPr>
        <p:spPr>
          <a:xfrm>
            <a:off x="499864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7" name="Oval 316"/>
          <p:cNvSpPr/>
          <p:nvPr/>
        </p:nvSpPr>
        <p:spPr>
          <a:xfrm>
            <a:off x="612248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8" name="Oval 317"/>
          <p:cNvSpPr/>
          <p:nvPr/>
        </p:nvSpPr>
        <p:spPr>
          <a:xfrm>
            <a:off x="724632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19" name="Oval 318"/>
          <p:cNvSpPr/>
          <p:nvPr/>
        </p:nvSpPr>
        <p:spPr>
          <a:xfrm>
            <a:off x="837016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0" name="Oval 319"/>
          <p:cNvSpPr/>
          <p:nvPr/>
        </p:nvSpPr>
        <p:spPr>
          <a:xfrm>
            <a:off x="1174168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1" name="Oval 320"/>
          <p:cNvSpPr/>
          <p:nvPr/>
        </p:nvSpPr>
        <p:spPr>
          <a:xfrm>
            <a:off x="10617840" y="121135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2" name="Oval 321"/>
          <p:cNvSpPr/>
          <p:nvPr/>
        </p:nvSpPr>
        <p:spPr>
          <a:xfrm>
            <a:off x="949400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3" name="Oval 322"/>
          <p:cNvSpPr/>
          <p:nvPr/>
        </p:nvSpPr>
        <p:spPr>
          <a:xfrm>
            <a:off x="50328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4" name="Oval 323"/>
          <p:cNvSpPr/>
          <p:nvPr/>
        </p:nvSpPr>
        <p:spPr>
          <a:xfrm>
            <a:off x="162712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5" name="Oval 324"/>
          <p:cNvSpPr/>
          <p:nvPr/>
        </p:nvSpPr>
        <p:spPr>
          <a:xfrm>
            <a:off x="275096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6" name="Oval 325"/>
          <p:cNvSpPr/>
          <p:nvPr/>
        </p:nvSpPr>
        <p:spPr>
          <a:xfrm>
            <a:off x="3874799"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7" name="Oval 326"/>
          <p:cNvSpPr/>
          <p:nvPr/>
        </p:nvSpPr>
        <p:spPr>
          <a:xfrm>
            <a:off x="499864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8" name="Oval 327"/>
          <p:cNvSpPr/>
          <p:nvPr/>
        </p:nvSpPr>
        <p:spPr>
          <a:xfrm>
            <a:off x="612248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29" name="Oval 328"/>
          <p:cNvSpPr/>
          <p:nvPr/>
        </p:nvSpPr>
        <p:spPr>
          <a:xfrm>
            <a:off x="724632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0" name="Oval 329"/>
          <p:cNvSpPr/>
          <p:nvPr/>
        </p:nvSpPr>
        <p:spPr>
          <a:xfrm>
            <a:off x="837016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1" name="Oval 330"/>
          <p:cNvSpPr/>
          <p:nvPr/>
        </p:nvSpPr>
        <p:spPr>
          <a:xfrm>
            <a:off x="1174168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2" name="Oval 331"/>
          <p:cNvSpPr/>
          <p:nvPr/>
        </p:nvSpPr>
        <p:spPr>
          <a:xfrm>
            <a:off x="10617840" y="2053953"/>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3" name="Oval 332"/>
          <p:cNvSpPr/>
          <p:nvPr/>
        </p:nvSpPr>
        <p:spPr>
          <a:xfrm>
            <a:off x="949400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4" name="Oval 333"/>
          <p:cNvSpPr/>
          <p:nvPr/>
        </p:nvSpPr>
        <p:spPr>
          <a:xfrm>
            <a:off x="50328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5" name="Oval 334"/>
          <p:cNvSpPr/>
          <p:nvPr/>
        </p:nvSpPr>
        <p:spPr>
          <a:xfrm>
            <a:off x="162712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6" name="Oval 335"/>
          <p:cNvSpPr/>
          <p:nvPr/>
        </p:nvSpPr>
        <p:spPr>
          <a:xfrm>
            <a:off x="275096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7" name="Oval 336"/>
          <p:cNvSpPr/>
          <p:nvPr/>
        </p:nvSpPr>
        <p:spPr>
          <a:xfrm>
            <a:off x="3874799"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8" name="Oval 337"/>
          <p:cNvSpPr/>
          <p:nvPr/>
        </p:nvSpPr>
        <p:spPr>
          <a:xfrm>
            <a:off x="499864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39" name="Oval 338"/>
          <p:cNvSpPr/>
          <p:nvPr/>
        </p:nvSpPr>
        <p:spPr>
          <a:xfrm>
            <a:off x="612248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0" name="Oval 339"/>
          <p:cNvSpPr/>
          <p:nvPr/>
        </p:nvSpPr>
        <p:spPr>
          <a:xfrm>
            <a:off x="724632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1" name="Oval 340"/>
          <p:cNvSpPr/>
          <p:nvPr/>
        </p:nvSpPr>
        <p:spPr>
          <a:xfrm>
            <a:off x="837016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2" name="Oval 341"/>
          <p:cNvSpPr/>
          <p:nvPr/>
        </p:nvSpPr>
        <p:spPr>
          <a:xfrm>
            <a:off x="1174168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3" name="Oval 342"/>
          <p:cNvSpPr/>
          <p:nvPr/>
        </p:nvSpPr>
        <p:spPr>
          <a:xfrm>
            <a:off x="10617840" y="2902626"/>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4" name="Oval 343"/>
          <p:cNvSpPr/>
          <p:nvPr/>
        </p:nvSpPr>
        <p:spPr>
          <a:xfrm>
            <a:off x="949400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5" name="Oval 344"/>
          <p:cNvSpPr/>
          <p:nvPr/>
        </p:nvSpPr>
        <p:spPr>
          <a:xfrm>
            <a:off x="50328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6" name="Oval 345"/>
          <p:cNvSpPr/>
          <p:nvPr/>
        </p:nvSpPr>
        <p:spPr>
          <a:xfrm>
            <a:off x="162712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7" name="Oval 346"/>
          <p:cNvSpPr/>
          <p:nvPr/>
        </p:nvSpPr>
        <p:spPr>
          <a:xfrm>
            <a:off x="275096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8" name="Oval 347"/>
          <p:cNvSpPr/>
          <p:nvPr/>
        </p:nvSpPr>
        <p:spPr>
          <a:xfrm>
            <a:off x="3874799"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49" name="Oval 348"/>
          <p:cNvSpPr/>
          <p:nvPr/>
        </p:nvSpPr>
        <p:spPr>
          <a:xfrm>
            <a:off x="499864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50" name="Oval 349"/>
          <p:cNvSpPr/>
          <p:nvPr/>
        </p:nvSpPr>
        <p:spPr>
          <a:xfrm>
            <a:off x="612248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51" name="Oval 350"/>
          <p:cNvSpPr/>
          <p:nvPr/>
        </p:nvSpPr>
        <p:spPr>
          <a:xfrm>
            <a:off x="724632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52" name="Oval 351"/>
          <p:cNvSpPr/>
          <p:nvPr/>
        </p:nvSpPr>
        <p:spPr>
          <a:xfrm>
            <a:off x="837016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53" name="Oval 352"/>
          <p:cNvSpPr/>
          <p:nvPr/>
        </p:nvSpPr>
        <p:spPr>
          <a:xfrm>
            <a:off x="1174168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354" name="Oval 353"/>
          <p:cNvSpPr/>
          <p:nvPr/>
        </p:nvSpPr>
        <p:spPr>
          <a:xfrm>
            <a:off x="10617840" y="3746805"/>
            <a:ext cx="133353"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2650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740177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2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142839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79740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429663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068213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9" name="Straight Connector 8"/>
          <p:cNvCxnSpPr/>
          <p:nvPr/>
        </p:nvCxnSpPr>
        <p:spPr>
          <a:xfrm flipV="1">
            <a:off x="8386843"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17953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919314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995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1289" y="-8468"/>
            <a:ext cx="12226407"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grpSp>
      <p:sp>
        <p:nvSpPr>
          <p:cNvPr id="2" name="Title Placeholder 1"/>
          <p:cNvSpPr>
            <a:spLocks noGrp="1"/>
          </p:cNvSpPr>
          <p:nvPr>
            <p:ph type="title"/>
          </p:nvPr>
        </p:nvSpPr>
        <p:spPr>
          <a:xfrm>
            <a:off x="812800" y="609600"/>
            <a:ext cx="8463617"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812799" y="2160590"/>
            <a:ext cx="8463619"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7011" y="6041364"/>
            <a:ext cx="91217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CAD085-E8A6-8845-BD4E-CB4CCA059FC4}" type="datetimeFigureOut">
              <a:rPr lang="en-US" smtClean="0"/>
              <a:t>9/21/26</a:t>
            </a:fld>
            <a:endParaRPr lang="en-US"/>
          </a:p>
        </p:txBody>
      </p:sp>
      <p:sp>
        <p:nvSpPr>
          <p:cNvPr id="5" name="Footer Placeholder 4"/>
          <p:cNvSpPr>
            <a:spLocks noGrp="1"/>
          </p:cNvSpPr>
          <p:nvPr>
            <p:ph type="ftr" sz="quarter" idx="3"/>
          </p:nvPr>
        </p:nvSpPr>
        <p:spPr>
          <a:xfrm>
            <a:off x="812799" y="6041364"/>
            <a:ext cx="6163964"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2902" y="6041364"/>
            <a:ext cx="683517" cy="365125"/>
          </a:xfrm>
          <a:prstGeom prst="rect">
            <a:avLst/>
          </a:prstGeom>
        </p:spPr>
        <p:txBody>
          <a:bodyPr vert="horz" lIns="91440" tIns="45720" rIns="91440" bIns="45720" rtlCol="0" anchor="ctr"/>
          <a:lstStyle>
            <a:lvl1pPr algn="r">
              <a:defRPr sz="9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6997379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9/21/26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449045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243840" y="182880"/>
            <a:ext cx="1170432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2"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30"/>
            <a:ext cx="2329075" cy="365125"/>
          </a:xfrm>
          <a:prstGeom prst="rect">
            <a:avLst/>
          </a:prstGeom>
        </p:spPr>
        <p:txBody>
          <a:bodyPr vert="horz" lIns="91440" tIns="45720" rIns="91440" bIns="45720" rtlCol="0" anchor="ctr"/>
          <a:lstStyle>
            <a:lvl1pPr algn="l">
              <a:defRPr sz="1000">
                <a:solidFill>
                  <a:schemeClr val="accent1"/>
                </a:solidFill>
              </a:defRPr>
            </a:lvl1pPr>
          </a:lstStyle>
          <a:p>
            <a:fld id="{5BCAD085-E8A6-8845-BD4E-CB4CCA059FC4}" type="datetimeFigureOut">
              <a:rPr lang="en-US" smtClean="0"/>
              <a:t>9/21/26</a:t>
            </a:fld>
            <a:endParaRPr lang="en-US"/>
          </a:p>
        </p:txBody>
      </p:sp>
      <p:sp>
        <p:nvSpPr>
          <p:cNvPr id="5" name="Footer Placeholder 4"/>
          <p:cNvSpPr>
            <a:spLocks noGrp="1"/>
          </p:cNvSpPr>
          <p:nvPr>
            <p:ph type="ftr" sz="quarter" idx="3"/>
          </p:nvPr>
        </p:nvSpPr>
        <p:spPr>
          <a:xfrm>
            <a:off x="3949149" y="6223830"/>
            <a:ext cx="4717775"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9329532" y="6223830"/>
            <a:ext cx="1706217" cy="365125"/>
          </a:xfrm>
          <a:prstGeom prst="rect">
            <a:avLst/>
          </a:prstGeom>
        </p:spPr>
        <p:txBody>
          <a:bodyPr vert="horz" lIns="91440" tIns="45720" rIns="91440" bIns="45720" rtlCol="0" anchor="ctr"/>
          <a:lstStyle>
            <a:lvl1pPr algn="r">
              <a:defRPr sz="10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67574244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2"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BCAD085-E8A6-8845-BD4E-CB4CCA059FC4}" type="datetimeFigureOut">
              <a:rPr lang="en-US" smtClean="0"/>
              <a:t>9/21/26</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1FF6DA9-008F-8B48-92A6-B652298478BF}"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0399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sv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13.sv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image" Target="../media/image15.png"/><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17.png"/><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3.xml"/><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24.svg"/><Relationship Id="rId5" Type="http://schemas.openxmlformats.org/officeDocument/2006/relationships/image" Target="../media/image21.png"/><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0.png"/><Relationship Id="rId1" Type="http://schemas.openxmlformats.org/officeDocument/2006/relationships/slideLayout" Target="../slideLayouts/slideLayout23.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2.jpe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15.png"/><Relationship Id="rId4" Type="http://schemas.openxmlformats.org/officeDocument/2006/relationships/image" Target="../media/image37.png"/><Relationship Id="rId9" Type="http://schemas.openxmlformats.org/officeDocument/2006/relationships/image" Target="../media/image6.svg"/></Relationships>
</file>

<file path=ppt/slides/_rels/slide18.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44.png"/><Relationship Id="rId5" Type="http://schemas.openxmlformats.org/officeDocument/2006/relationships/hyperlink" Target="https://wildfireprepared.org/" TargetMode="External"/><Relationship Id="rId10" Type="http://schemas.openxmlformats.org/officeDocument/2006/relationships/image" Target="../media/image48.png"/><Relationship Id="rId4" Type="http://schemas.openxmlformats.org/officeDocument/2006/relationships/image" Target="../media/image43.png"/><Relationship Id="rId9" Type="http://schemas.openxmlformats.org/officeDocument/2006/relationships/image" Target="../media/image47.sv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3.xml"/><Relationship Id="rId5" Type="http://schemas.openxmlformats.org/officeDocument/2006/relationships/image" Target="../media/image6.sv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3.xml"/><Relationship Id="rId5" Type="http://schemas.openxmlformats.org/officeDocument/2006/relationships/image" Target="../media/image6.sv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6.sv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6.svg"/><Relationship Id="rId3" Type="http://schemas.openxmlformats.org/officeDocument/2006/relationships/image" Target="../media/image42.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45.png"/><Relationship Id="rId11" Type="http://schemas.openxmlformats.org/officeDocument/2006/relationships/image" Target="../media/image57.png"/><Relationship Id="rId5" Type="http://schemas.openxmlformats.org/officeDocument/2006/relationships/image" Target="../media/image44.png"/><Relationship Id="rId10" Type="http://schemas.openxmlformats.org/officeDocument/2006/relationships/image" Target="../media/image56.png"/><Relationship Id="rId4" Type="http://schemas.openxmlformats.org/officeDocument/2006/relationships/image" Target="../media/image43.png"/><Relationship Id="rId9" Type="http://schemas.openxmlformats.org/officeDocument/2006/relationships/image" Target="../media/image55.png"/></Relationships>
</file>

<file path=ppt/slides/_rels/slide2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0.jpe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1.png"/><Relationship Id="rId1" Type="http://schemas.openxmlformats.org/officeDocument/2006/relationships/slideLayout" Target="../slideLayouts/slideLayout23.xml"/><Relationship Id="rId4" Type="http://schemas.openxmlformats.org/officeDocument/2006/relationships/image" Target="../media/image6.svg"/></Relationships>
</file>

<file path=ppt/slides/_rels/slide2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png"/><Relationship Id="rId1" Type="http://schemas.openxmlformats.org/officeDocument/2006/relationships/slideLayout" Target="../slideLayouts/slideLayout23.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7.xml.rels><?xml version="1.0" encoding="UTF-8" standalone="yes"?>
<Relationships xmlns="http://schemas.openxmlformats.org/package/2006/relationships"><Relationship Id="rId3" Type="http://schemas.openxmlformats.org/officeDocument/2006/relationships/hyperlink" Target="http://qrco.de/psurvey26" TargetMode="External"/><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69.png"/><Relationship Id="rId4" Type="http://schemas.openxmlformats.org/officeDocument/2006/relationships/image" Target="../media/image6.svg"/></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hyperlink" Target="https://youtu.be/cso6pCuA6n0?si=hvc6YtIzY327d6Kc"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6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6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09.png"/></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522494"/>
            <a:ext cx="12192000" cy="1335506"/>
          </a:xfrm>
          <a:prstGeom prst="rect">
            <a:avLst/>
          </a:prstGeom>
          <a:solidFill>
            <a:srgbClr val="192D4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022758" y="376419"/>
            <a:ext cx="8146474" cy="1320800"/>
          </a:xfrm>
        </p:spPr>
        <p:txBody>
          <a:bodyPr>
            <a:normAutofit fontScale="90000"/>
          </a:bodyPr>
          <a:lstStyle/>
          <a:p>
            <a:pPr algn="ctr">
              <a:defRPr sz="4400" b="1">
                <a:solidFill>
                  <a:srgbClr val="192D4B"/>
                </a:solidFill>
              </a:defRPr>
            </a:pPr>
            <a:r>
              <a:rPr dirty="0"/>
              <a:t>San Elijo Hills Fire Safe Council</a:t>
            </a:r>
          </a:p>
          <a:p>
            <a:pPr algn="ctr"/>
            <a:r>
              <a:rPr sz="3300" dirty="0">
                <a:solidFill>
                  <a:schemeClr val="bg1">
                    <a:lumMod val="50000"/>
                  </a:schemeClr>
                </a:solidFill>
              </a:rPr>
              <a:t>Emergency Preparedness Forum</a:t>
            </a:r>
          </a:p>
        </p:txBody>
      </p:sp>
      <p:pic>
        <p:nvPicPr>
          <p:cNvPr id="3" name="Picture 2" descr="SEHFSC.Horizontal_new.png"/>
          <p:cNvPicPr>
            <a:picLocks noChangeAspect="1"/>
          </p:cNvPicPr>
          <p:nvPr/>
        </p:nvPicPr>
        <p:blipFill>
          <a:blip r:embed="rId2"/>
          <a:stretch>
            <a:fillRect/>
          </a:stretch>
        </p:blipFill>
        <p:spPr>
          <a:xfrm>
            <a:off x="3799163" y="2052285"/>
            <a:ext cx="4593675" cy="1858749"/>
          </a:xfrm>
          <a:prstGeom prst="rect">
            <a:avLst/>
          </a:prstGeom>
        </p:spPr>
      </p:pic>
      <p:sp>
        <p:nvSpPr>
          <p:cNvPr id="4" name="TextBox 3"/>
          <p:cNvSpPr txBox="1"/>
          <p:nvPr/>
        </p:nvSpPr>
        <p:spPr>
          <a:xfrm>
            <a:off x="1524001" y="5738122"/>
            <a:ext cx="9143997" cy="677108"/>
          </a:xfrm>
          <a:prstGeom prst="rect">
            <a:avLst/>
          </a:prstGeom>
          <a:noFill/>
        </p:spPr>
        <p:txBody>
          <a:bodyPr wrap="square">
            <a:spAutoFit/>
          </a:bodyPr>
          <a:lstStyle/>
          <a:p>
            <a:endParaRPr dirty="0"/>
          </a:p>
          <a:p>
            <a:pPr algn="ctr">
              <a:defRPr sz="2000">
                <a:solidFill>
                  <a:srgbClr val="586F3B"/>
                </a:solidFill>
              </a:defRPr>
            </a:pPr>
            <a:r>
              <a:rPr sz="2000" b="1" dirty="0">
                <a:solidFill>
                  <a:schemeClr val="bg1"/>
                </a:solidFill>
              </a:rPr>
              <a:t>Neighbors Protecting Neighbors Through Resilience &amp; Preparedness</a:t>
            </a:r>
          </a:p>
        </p:txBody>
      </p:sp>
      <p:sp>
        <p:nvSpPr>
          <p:cNvPr id="6" name="TextBox 5">
            <a:extLst>
              <a:ext uri="{FF2B5EF4-FFF2-40B4-BE49-F238E27FC236}">
                <a16:creationId xmlns:a16="http://schemas.microsoft.com/office/drawing/2014/main" id="{E89AED26-BC84-ECC2-67F1-CF0B8D96E79D}"/>
              </a:ext>
            </a:extLst>
          </p:cNvPr>
          <p:cNvSpPr txBox="1"/>
          <p:nvPr/>
        </p:nvSpPr>
        <p:spPr>
          <a:xfrm>
            <a:off x="2209796" y="4507507"/>
            <a:ext cx="7772399" cy="584775"/>
          </a:xfrm>
          <a:prstGeom prst="rect">
            <a:avLst/>
          </a:prstGeom>
          <a:noFill/>
        </p:spPr>
        <p:txBody>
          <a:bodyPr wrap="square" rtlCol="0">
            <a:spAutoFit/>
          </a:bodyPr>
          <a:lstStyle/>
          <a:p>
            <a:pPr algn="ctr"/>
            <a:r>
              <a:rPr lang="en-US" sz="3200" b="1" dirty="0">
                <a:solidFill>
                  <a:srgbClr val="002060"/>
                </a:solidFill>
              </a:rPr>
              <a:t>Your Participation Makes a Difference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598" y="373714"/>
            <a:ext cx="6347713" cy="1039091"/>
          </a:xfrm>
        </p:spPr>
        <p:txBody>
          <a:bodyPr/>
          <a:lstStyle/>
          <a:p>
            <a:pPr>
              <a:defRPr sz="3600" b="1">
                <a:solidFill>
                  <a:srgbClr val="586F3B"/>
                </a:solidFill>
              </a:defRPr>
            </a:pPr>
            <a:r>
              <a:rPr lang="en-US"/>
              <a:t>Forum Program &amp; Speakers</a:t>
            </a:r>
            <a:endParaRPr lang="en-US" dirty="0"/>
          </a:p>
        </p:txBody>
      </p:sp>
      <p:sp>
        <p:nvSpPr>
          <p:cNvPr id="3" name="Content Placeholder 2"/>
          <p:cNvSpPr>
            <a:spLocks noGrp="1"/>
          </p:cNvSpPr>
          <p:nvPr>
            <p:ph idx="1"/>
          </p:nvPr>
        </p:nvSpPr>
        <p:spPr>
          <a:xfrm>
            <a:off x="2133598" y="1235034"/>
            <a:ext cx="6764979" cy="4556166"/>
          </a:xfrm>
          <a:noFill/>
          <a:ln>
            <a:noFill/>
          </a:ln>
        </p:spPr>
        <p:txBody>
          <a:bodyPr>
            <a:normAutofit fontScale="70000" lnSpcReduction="20000"/>
          </a:bodyPr>
          <a:lstStyle/>
          <a:p>
            <a:pPr marL="0" indent="0">
              <a:buNone/>
              <a:defRPr sz="2000">
                <a:solidFill>
                  <a:srgbClr val="404040"/>
                </a:solidFill>
              </a:defRPr>
            </a:pPr>
            <a:r>
              <a:rPr lang="en-US" sz="2300" b="1" dirty="0"/>
              <a:t>Welcome – 2026 Annual Forum – Emergency Prepared Month</a:t>
            </a:r>
          </a:p>
          <a:p>
            <a:pPr lvl="1">
              <a:defRPr sz="2000">
                <a:solidFill>
                  <a:srgbClr val="404040"/>
                </a:solidFill>
              </a:defRPr>
            </a:pPr>
            <a:r>
              <a:rPr lang="en-US" sz="2300" dirty="0"/>
              <a:t>Lindsey Smith </a:t>
            </a:r>
          </a:p>
          <a:p>
            <a:pPr lvl="1">
              <a:defRPr sz="2000">
                <a:solidFill>
                  <a:srgbClr val="404040"/>
                </a:solidFill>
              </a:defRPr>
            </a:pPr>
            <a:r>
              <a:rPr lang="en-US" sz="2300" i="1" dirty="0"/>
              <a:t>President, San Elijo Hills Fire Safe Council</a:t>
            </a:r>
            <a:br>
              <a:rPr lang="en-US" dirty="0"/>
            </a:br>
            <a:endParaRPr lang="en-US" dirty="0"/>
          </a:p>
          <a:p>
            <a:pPr marL="0" indent="0">
              <a:buNone/>
              <a:defRPr sz="2000">
                <a:solidFill>
                  <a:srgbClr val="404040"/>
                </a:solidFill>
              </a:defRPr>
            </a:pPr>
            <a:r>
              <a:rPr lang="en-US" sz="2300" b="1" dirty="0"/>
              <a:t>Homeowner Insurance</a:t>
            </a:r>
          </a:p>
          <a:p>
            <a:pPr lvl="1">
              <a:defRPr sz="2000">
                <a:solidFill>
                  <a:srgbClr val="404040"/>
                </a:solidFill>
              </a:defRPr>
            </a:pPr>
            <a:r>
              <a:rPr lang="en-US" sz="2300" dirty="0"/>
              <a:t>Yolanda Diaz</a:t>
            </a:r>
          </a:p>
          <a:p>
            <a:pPr lvl="1">
              <a:defRPr sz="2000">
                <a:solidFill>
                  <a:srgbClr val="404040"/>
                </a:solidFill>
              </a:defRPr>
            </a:pPr>
            <a:r>
              <a:rPr lang="en-US" sz="2300" i="1" dirty="0"/>
              <a:t>California Department of Insurance</a:t>
            </a:r>
            <a:br>
              <a:rPr lang="en-US" dirty="0"/>
            </a:br>
            <a:endParaRPr lang="en-US" dirty="0"/>
          </a:p>
          <a:p>
            <a:pPr marL="0" indent="0">
              <a:buNone/>
              <a:defRPr sz="2000">
                <a:solidFill>
                  <a:srgbClr val="404040"/>
                </a:solidFill>
              </a:defRPr>
            </a:pPr>
            <a:r>
              <a:rPr lang="en-US" sz="2300" b="1" dirty="0"/>
              <a:t>Decision Making Under Stress</a:t>
            </a:r>
          </a:p>
          <a:p>
            <a:pPr lvl="1">
              <a:defRPr sz="2000">
                <a:solidFill>
                  <a:srgbClr val="404040"/>
                </a:solidFill>
              </a:defRPr>
            </a:pPr>
            <a:r>
              <a:rPr lang="en-US" sz="2300" dirty="0"/>
              <a:t>Bill Mullins</a:t>
            </a:r>
          </a:p>
          <a:p>
            <a:pPr lvl="1">
              <a:defRPr sz="2000">
                <a:solidFill>
                  <a:srgbClr val="404040"/>
                </a:solidFill>
              </a:defRPr>
            </a:pPr>
            <a:r>
              <a:rPr lang="en-US" sz="2300" i="1" dirty="0"/>
              <a:t>Firefighter &amp; SEH FSC Vice President</a:t>
            </a:r>
            <a:br>
              <a:rPr lang="en-US" dirty="0"/>
            </a:br>
            <a:endParaRPr lang="en-US" dirty="0"/>
          </a:p>
          <a:p>
            <a:pPr marL="0" indent="0">
              <a:buNone/>
              <a:defRPr sz="2000">
                <a:solidFill>
                  <a:srgbClr val="404040"/>
                </a:solidFill>
              </a:defRPr>
            </a:pPr>
            <a:r>
              <a:rPr lang="en-US" sz="2300" b="1" dirty="0"/>
              <a:t>Zone 0 &amp; Grant Presentation</a:t>
            </a:r>
          </a:p>
          <a:p>
            <a:pPr lvl="1">
              <a:defRPr sz="2000">
                <a:solidFill>
                  <a:srgbClr val="404040"/>
                </a:solidFill>
              </a:defRPr>
            </a:pPr>
            <a:r>
              <a:rPr lang="en-US" sz="2300" dirty="0"/>
              <a:t>Lindsey Smith</a:t>
            </a:r>
          </a:p>
          <a:p>
            <a:pPr lvl="1">
              <a:defRPr sz="2000">
                <a:solidFill>
                  <a:srgbClr val="404040"/>
                </a:solidFill>
              </a:defRPr>
            </a:pPr>
            <a:r>
              <a:rPr lang="en-US" sz="2300" i="1" dirty="0"/>
              <a:t>President, San Elijo Hills Fire Safe Council</a:t>
            </a:r>
            <a:br>
              <a:rPr lang="en-US" dirty="0"/>
            </a:br>
            <a:endParaRPr lang="en-US" dirty="0"/>
          </a:p>
          <a:p>
            <a:pPr>
              <a:defRPr sz="2000">
                <a:solidFill>
                  <a:srgbClr val="404040"/>
                </a:solidFill>
              </a:defRPr>
            </a:pPr>
            <a:endParaRPr lang="en-US" dirty="0"/>
          </a:p>
          <a:p>
            <a:pPr>
              <a:defRPr sz="2000">
                <a:solidFill>
                  <a:srgbClr val="404040"/>
                </a:solidFill>
              </a:defRPr>
            </a:pPr>
            <a:endParaRPr lang="en-US" dirty="0"/>
          </a:p>
          <a:p>
            <a:pPr>
              <a:defRPr sz="2000">
                <a:solidFill>
                  <a:srgbClr val="404040"/>
                </a:solidFill>
              </a:defRPr>
            </a:pPr>
            <a:endParaRPr lang="en-US" dirty="0"/>
          </a:p>
          <a:p>
            <a:pPr>
              <a:defRPr sz="2000">
                <a:solidFill>
                  <a:srgbClr val="404040"/>
                </a:solidFill>
              </a:defRPr>
            </a:pPr>
            <a:endParaRPr lang="en-US" dirty="0"/>
          </a:p>
          <a:p>
            <a:pPr>
              <a:defRPr sz="2000">
                <a:solidFill>
                  <a:srgbClr val="404040"/>
                </a:solidFill>
              </a:defRPr>
            </a:pPr>
            <a:endParaRPr lang="en-US" dirty="0"/>
          </a:p>
        </p:txBody>
      </p:sp>
      <p:pic>
        <p:nvPicPr>
          <p:cNvPr id="4" name="Picture 3" descr="SEHFSC.Horizontal_new.png"/>
          <p:cNvPicPr>
            <a:picLocks noChangeAspect="1"/>
          </p:cNvPicPr>
          <p:nvPr/>
        </p:nvPicPr>
        <p:blipFill>
          <a:blip r:embed="rId2"/>
          <a:stretch>
            <a:fillRect/>
          </a:stretch>
        </p:blipFill>
        <p:spPr>
          <a:xfrm>
            <a:off x="1702569" y="5791200"/>
            <a:ext cx="2259830" cy="914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E20C247-F9F5-771E-5CE2-96984CA38A3A}"/>
              </a:ext>
            </a:extLst>
          </p:cNvPr>
          <p:cNvSpPr>
            <a:spLocks noGrp="1"/>
          </p:cNvSpPr>
          <p:nvPr>
            <p:ph type="title"/>
          </p:nvPr>
        </p:nvSpPr>
        <p:spPr>
          <a:xfrm>
            <a:off x="2047852" y="550223"/>
            <a:ext cx="4368782" cy="1320800"/>
          </a:xfrm>
        </p:spPr>
        <p:txBody>
          <a:bodyPr anchor="t">
            <a:normAutofit/>
          </a:bodyPr>
          <a:lstStyle/>
          <a:p>
            <a:pPr>
              <a:defRPr sz="3600" b="1">
                <a:solidFill>
                  <a:srgbClr val="586F3B"/>
                </a:solidFill>
              </a:defRPr>
            </a:pPr>
            <a:r>
              <a:rPr lang="en-US" dirty="0"/>
              <a:t>Resource Partners</a:t>
            </a:r>
          </a:p>
        </p:txBody>
      </p:sp>
      <p:sp>
        <p:nvSpPr>
          <p:cNvPr id="12" name="Content Placeholder 11">
            <a:extLst>
              <a:ext uri="{FF2B5EF4-FFF2-40B4-BE49-F238E27FC236}">
                <a16:creationId xmlns:a16="http://schemas.microsoft.com/office/drawing/2014/main" id="{BE51D303-F789-612E-428F-5D5FB3B5CE80}"/>
              </a:ext>
            </a:extLst>
          </p:cNvPr>
          <p:cNvSpPr>
            <a:spLocks noGrp="1"/>
          </p:cNvSpPr>
          <p:nvPr>
            <p:ph sz="half" idx="1"/>
          </p:nvPr>
        </p:nvSpPr>
        <p:spPr>
          <a:xfrm>
            <a:off x="2499404" y="1488614"/>
            <a:ext cx="3088109" cy="4627178"/>
          </a:xfrm>
        </p:spPr>
        <p:txBody>
          <a:bodyPr>
            <a:noAutofit/>
          </a:bodyPr>
          <a:lstStyle/>
          <a:p>
            <a:r>
              <a:rPr lang="en-US" sz="2000" b="1" dirty="0"/>
              <a:t>Local Agencies</a:t>
            </a:r>
          </a:p>
          <a:p>
            <a:pPr lvl="1"/>
            <a:r>
              <a:rPr lang="en-US" sz="2000" dirty="0"/>
              <a:t>CA Dept of Insurance</a:t>
            </a:r>
          </a:p>
          <a:p>
            <a:pPr lvl="1"/>
            <a:r>
              <a:rPr lang="en-US" sz="2000" dirty="0"/>
              <a:t>SMFD</a:t>
            </a:r>
          </a:p>
          <a:p>
            <a:pPr lvl="1"/>
            <a:r>
              <a:rPr lang="en-US" sz="2000" dirty="0"/>
              <a:t>SDC Sheriff</a:t>
            </a:r>
          </a:p>
          <a:p>
            <a:pPr lvl="1"/>
            <a:r>
              <a:rPr lang="en-US" sz="2000" dirty="0"/>
              <a:t>CALFIRE</a:t>
            </a:r>
          </a:p>
          <a:p>
            <a:r>
              <a:rPr lang="en-US" sz="2000" b="1" dirty="0"/>
              <a:t>Local Utilities</a:t>
            </a:r>
          </a:p>
          <a:p>
            <a:pPr lvl="1"/>
            <a:r>
              <a:rPr lang="en-US" sz="2000" dirty="0"/>
              <a:t>SDGE</a:t>
            </a:r>
          </a:p>
          <a:p>
            <a:pPr lvl="1"/>
            <a:r>
              <a:rPr lang="en-US" sz="2000" dirty="0"/>
              <a:t>Vallecitos</a:t>
            </a:r>
          </a:p>
          <a:p>
            <a:pPr lvl="1"/>
            <a:r>
              <a:rPr lang="en-US" sz="2000" dirty="0"/>
              <a:t>EDCO Disposal</a:t>
            </a:r>
          </a:p>
        </p:txBody>
      </p:sp>
      <p:sp>
        <p:nvSpPr>
          <p:cNvPr id="14" name="Content Placeholder 13">
            <a:extLst>
              <a:ext uri="{FF2B5EF4-FFF2-40B4-BE49-F238E27FC236}">
                <a16:creationId xmlns:a16="http://schemas.microsoft.com/office/drawing/2014/main" id="{71A5C3DD-E173-5096-9ADD-CC0DEAFC078A}"/>
              </a:ext>
            </a:extLst>
          </p:cNvPr>
          <p:cNvSpPr>
            <a:spLocks noGrp="1"/>
          </p:cNvSpPr>
          <p:nvPr>
            <p:ph sz="half" idx="2"/>
          </p:nvPr>
        </p:nvSpPr>
        <p:spPr>
          <a:xfrm>
            <a:off x="6416634" y="550224"/>
            <a:ext cx="3088110" cy="3880773"/>
          </a:xfrm>
        </p:spPr>
        <p:txBody>
          <a:bodyPr>
            <a:noAutofit/>
          </a:bodyPr>
          <a:lstStyle/>
          <a:p>
            <a:pPr>
              <a:spcBef>
                <a:spcPts val="600"/>
              </a:spcBef>
            </a:pPr>
            <a:r>
              <a:rPr lang="en-US" sz="2000" b="1" dirty="0"/>
              <a:t>Vegetation Removal &amp; Arborist Services</a:t>
            </a:r>
          </a:p>
          <a:p>
            <a:pPr lvl="1">
              <a:spcBef>
                <a:spcPts val="600"/>
              </a:spcBef>
            </a:pPr>
            <a:r>
              <a:rPr lang="en-US" sz="2000" dirty="0"/>
              <a:t>The Forestry Group</a:t>
            </a:r>
          </a:p>
          <a:p>
            <a:pPr lvl="1">
              <a:spcBef>
                <a:spcPts val="600"/>
              </a:spcBef>
            </a:pPr>
            <a:r>
              <a:rPr lang="en-US" sz="2000" dirty="0"/>
              <a:t>Vista Del Rey</a:t>
            </a:r>
          </a:p>
          <a:p>
            <a:pPr>
              <a:spcBef>
                <a:spcPts val="600"/>
              </a:spcBef>
            </a:pPr>
            <a:r>
              <a:rPr lang="en-US" sz="2000" b="1" dirty="0"/>
              <a:t>Home Hardening Contractors</a:t>
            </a:r>
          </a:p>
          <a:p>
            <a:pPr lvl="1">
              <a:spcBef>
                <a:spcPts val="600"/>
              </a:spcBef>
            </a:pPr>
            <a:r>
              <a:rPr lang="en-US" sz="2000" dirty="0"/>
              <a:t>MWF Solutions</a:t>
            </a:r>
          </a:p>
          <a:p>
            <a:pPr lvl="1">
              <a:spcBef>
                <a:spcPts val="600"/>
              </a:spcBef>
            </a:pPr>
            <a:r>
              <a:rPr lang="en-US" sz="2000" dirty="0" err="1"/>
              <a:t>EmberShield</a:t>
            </a:r>
            <a:r>
              <a:rPr lang="en-US" sz="2000" dirty="0"/>
              <a:t> Systems</a:t>
            </a:r>
          </a:p>
          <a:p>
            <a:pPr>
              <a:spcBef>
                <a:spcPts val="600"/>
              </a:spcBef>
            </a:pPr>
            <a:r>
              <a:rPr lang="en-US" sz="2000" b="1" dirty="0"/>
              <a:t>Disaster Response Team</a:t>
            </a:r>
          </a:p>
          <a:p>
            <a:pPr lvl="1">
              <a:spcBef>
                <a:spcPts val="600"/>
              </a:spcBef>
            </a:pPr>
            <a:r>
              <a:rPr lang="en-US" sz="2000" dirty="0"/>
              <a:t>Strategic Resource Partners</a:t>
            </a:r>
          </a:p>
          <a:p>
            <a:pPr>
              <a:spcBef>
                <a:spcPts val="600"/>
              </a:spcBef>
            </a:pPr>
            <a:r>
              <a:rPr lang="en-US" sz="2000" b="1" dirty="0"/>
              <a:t>Home maintenance</a:t>
            </a:r>
          </a:p>
          <a:p>
            <a:pPr lvl="1">
              <a:spcBef>
                <a:spcPts val="600"/>
              </a:spcBef>
            </a:pPr>
            <a:r>
              <a:rPr lang="en-US" sz="2000" dirty="0"/>
              <a:t>Coastal Dryer Vent Cleaning</a:t>
            </a:r>
          </a:p>
        </p:txBody>
      </p:sp>
    </p:spTree>
    <p:extLst>
      <p:ext uri="{BB962C8B-B14F-4D97-AF65-F5344CB8AC3E}">
        <p14:creationId xmlns:p14="http://schemas.microsoft.com/office/powerpoint/2010/main" val="3989917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843" y="470201"/>
            <a:ext cx="7204365" cy="931088"/>
          </a:xfrm>
        </p:spPr>
        <p:txBody>
          <a:bodyPr/>
          <a:lstStyle/>
          <a:p>
            <a:pPr>
              <a:defRPr sz="3600" b="1">
                <a:solidFill>
                  <a:srgbClr val="586F3B"/>
                </a:solidFill>
              </a:defRPr>
            </a:pPr>
            <a:r>
              <a:rPr dirty="0"/>
              <a:t>Welcome &amp; Opening Remarks</a:t>
            </a:r>
          </a:p>
        </p:txBody>
      </p:sp>
      <p:sp>
        <p:nvSpPr>
          <p:cNvPr id="3" name="Content Placeholder 2"/>
          <p:cNvSpPr>
            <a:spLocks noGrp="1"/>
          </p:cNvSpPr>
          <p:nvPr>
            <p:ph idx="1"/>
          </p:nvPr>
        </p:nvSpPr>
        <p:spPr>
          <a:xfrm>
            <a:off x="2008907" y="1484416"/>
            <a:ext cx="7578439" cy="4306784"/>
          </a:xfrm>
          <a:noFill/>
          <a:ln>
            <a:noFill/>
          </a:ln>
        </p:spPr>
        <p:txBody>
          <a:bodyPr>
            <a:normAutofit lnSpcReduction="10000"/>
          </a:bodyPr>
          <a:lstStyle/>
          <a:p>
            <a:pPr>
              <a:lnSpc>
                <a:spcPct val="110000"/>
              </a:lnSpc>
              <a:defRPr sz="2000">
                <a:solidFill>
                  <a:srgbClr val="404040"/>
                </a:solidFill>
              </a:defRPr>
            </a:pPr>
            <a:r>
              <a:rPr lang="en-US" sz="2800" u="sng" dirty="0"/>
              <a:t>What Does a Fire Safe Council Do?</a:t>
            </a:r>
          </a:p>
          <a:p>
            <a:pPr lvl="1">
              <a:lnSpc>
                <a:spcPct val="110000"/>
              </a:lnSpc>
              <a:defRPr sz="2000">
                <a:solidFill>
                  <a:srgbClr val="404040"/>
                </a:solidFill>
              </a:defRPr>
            </a:pPr>
            <a:r>
              <a:rPr lang="en-US" sz="2800" b="1" dirty="0"/>
              <a:t>Connect</a:t>
            </a:r>
          </a:p>
          <a:p>
            <a:pPr lvl="2">
              <a:lnSpc>
                <a:spcPct val="110000"/>
              </a:lnSpc>
              <a:defRPr sz="2000">
                <a:solidFill>
                  <a:srgbClr val="404040"/>
                </a:solidFill>
              </a:defRPr>
            </a:pPr>
            <a:r>
              <a:rPr lang="en-US" sz="2600" dirty="0"/>
              <a:t>Residents + Agencies + Experts</a:t>
            </a:r>
          </a:p>
          <a:p>
            <a:pPr lvl="1">
              <a:lnSpc>
                <a:spcPct val="110000"/>
              </a:lnSpc>
              <a:defRPr sz="2000">
                <a:solidFill>
                  <a:srgbClr val="404040"/>
                </a:solidFill>
              </a:defRPr>
            </a:pPr>
            <a:r>
              <a:rPr lang="en-US" sz="2800" b="1" dirty="0"/>
              <a:t>Educate</a:t>
            </a:r>
          </a:p>
          <a:p>
            <a:pPr lvl="2">
              <a:lnSpc>
                <a:spcPct val="110000"/>
              </a:lnSpc>
              <a:defRPr sz="2000">
                <a:solidFill>
                  <a:srgbClr val="404040"/>
                </a:solidFill>
              </a:defRPr>
            </a:pPr>
            <a:r>
              <a:rPr lang="en-US" sz="2600" dirty="0"/>
              <a:t>Wildfire Risk + Preparedness + Insurance</a:t>
            </a:r>
          </a:p>
          <a:p>
            <a:pPr lvl="1">
              <a:lnSpc>
                <a:spcPct val="110000"/>
              </a:lnSpc>
              <a:defRPr sz="2000">
                <a:solidFill>
                  <a:srgbClr val="404040"/>
                </a:solidFill>
              </a:defRPr>
            </a:pPr>
            <a:r>
              <a:rPr lang="en-US" sz="2800" b="1" dirty="0"/>
              <a:t>Act</a:t>
            </a:r>
          </a:p>
          <a:p>
            <a:pPr lvl="2">
              <a:lnSpc>
                <a:spcPct val="110000"/>
              </a:lnSpc>
              <a:defRPr sz="2000">
                <a:solidFill>
                  <a:srgbClr val="404040"/>
                </a:solidFill>
              </a:defRPr>
            </a:pPr>
            <a:r>
              <a:rPr lang="en-US" sz="2600" dirty="0"/>
              <a:t>Grants + Home Hardening + Defensible Space + Community Programming</a:t>
            </a:r>
          </a:p>
          <a:p>
            <a:pPr lvl="1">
              <a:defRPr sz="2000">
                <a:solidFill>
                  <a:srgbClr val="404040"/>
                </a:solidFill>
              </a:defRPr>
            </a:pPr>
            <a:endParaRPr dirty="0"/>
          </a:p>
        </p:txBody>
      </p:sp>
      <p:pic>
        <p:nvPicPr>
          <p:cNvPr id="4" name="Picture 3" descr="SEHFSC.Horizontal_new.png"/>
          <p:cNvPicPr>
            <a:picLocks noChangeAspect="1"/>
          </p:cNvPicPr>
          <p:nvPr/>
        </p:nvPicPr>
        <p:blipFill>
          <a:blip r:embed="rId2"/>
          <a:stretch>
            <a:fillRect/>
          </a:stretch>
        </p:blipFill>
        <p:spPr>
          <a:xfrm>
            <a:off x="1704109" y="5791200"/>
            <a:ext cx="2259830" cy="914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72DAA-86D2-A5E9-BAAA-8668DEC953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2F6616-ED79-F5E9-031D-FFA8A7D8F5DD}"/>
              </a:ext>
            </a:extLst>
          </p:cNvPr>
          <p:cNvSpPr>
            <a:spLocks noGrp="1"/>
          </p:cNvSpPr>
          <p:nvPr>
            <p:ph type="title"/>
          </p:nvPr>
        </p:nvSpPr>
        <p:spPr>
          <a:xfrm>
            <a:off x="1919843" y="470201"/>
            <a:ext cx="7204365" cy="931088"/>
          </a:xfrm>
        </p:spPr>
        <p:txBody>
          <a:bodyPr/>
          <a:lstStyle/>
          <a:p>
            <a:pPr>
              <a:defRPr sz="3600" b="1">
                <a:solidFill>
                  <a:srgbClr val="586F3B"/>
                </a:solidFill>
              </a:defRPr>
            </a:pPr>
            <a:r>
              <a:rPr dirty="0"/>
              <a:t>Welcome &amp; Opening Remarks</a:t>
            </a:r>
          </a:p>
        </p:txBody>
      </p:sp>
      <p:sp>
        <p:nvSpPr>
          <p:cNvPr id="3" name="Content Placeholder 2">
            <a:extLst>
              <a:ext uri="{FF2B5EF4-FFF2-40B4-BE49-F238E27FC236}">
                <a16:creationId xmlns:a16="http://schemas.microsoft.com/office/drawing/2014/main" id="{FB54DA88-0C63-DAE7-0E27-6FBF730F27AD}"/>
              </a:ext>
            </a:extLst>
          </p:cNvPr>
          <p:cNvSpPr>
            <a:spLocks noGrp="1"/>
          </p:cNvSpPr>
          <p:nvPr>
            <p:ph idx="1"/>
          </p:nvPr>
        </p:nvSpPr>
        <p:spPr>
          <a:xfrm>
            <a:off x="2008907" y="1484416"/>
            <a:ext cx="7578439" cy="4306784"/>
          </a:xfrm>
          <a:noFill/>
          <a:ln>
            <a:noFill/>
          </a:ln>
        </p:spPr>
        <p:txBody>
          <a:bodyPr>
            <a:normAutofit/>
          </a:bodyPr>
          <a:lstStyle/>
          <a:p>
            <a:pPr>
              <a:lnSpc>
                <a:spcPct val="110000"/>
              </a:lnSpc>
              <a:defRPr sz="2000">
                <a:solidFill>
                  <a:srgbClr val="404040"/>
                </a:solidFill>
              </a:defRPr>
            </a:pPr>
            <a:r>
              <a:rPr lang="en-US" sz="2800" b="1" dirty="0"/>
              <a:t>Community Led &amp; Volunteer Driven</a:t>
            </a:r>
          </a:p>
          <a:p>
            <a:pPr lvl="1">
              <a:lnSpc>
                <a:spcPct val="110000"/>
              </a:lnSpc>
              <a:defRPr sz="2000">
                <a:solidFill>
                  <a:srgbClr val="404040"/>
                </a:solidFill>
              </a:defRPr>
            </a:pPr>
            <a:r>
              <a:rPr lang="en-US" sz="2400" dirty="0"/>
              <a:t>Lindsey Smith, President</a:t>
            </a:r>
          </a:p>
          <a:p>
            <a:pPr lvl="1">
              <a:lnSpc>
                <a:spcPct val="110000"/>
              </a:lnSpc>
              <a:defRPr sz="2000">
                <a:solidFill>
                  <a:srgbClr val="404040"/>
                </a:solidFill>
              </a:defRPr>
            </a:pPr>
            <a:r>
              <a:rPr lang="en-US" sz="2400" dirty="0"/>
              <a:t>Bill Mullins, VP &amp; Local Firefighter</a:t>
            </a:r>
          </a:p>
          <a:p>
            <a:pPr lvl="1">
              <a:lnSpc>
                <a:spcPct val="110000"/>
              </a:lnSpc>
              <a:defRPr sz="2000">
                <a:solidFill>
                  <a:srgbClr val="404040"/>
                </a:solidFill>
              </a:defRPr>
            </a:pPr>
            <a:r>
              <a:rPr lang="en-US" sz="2400" dirty="0"/>
              <a:t>Mark Dale, Treasurer &amp; CPA</a:t>
            </a:r>
          </a:p>
          <a:p>
            <a:pPr lvl="1">
              <a:lnSpc>
                <a:spcPct val="110000"/>
              </a:lnSpc>
              <a:defRPr sz="2000">
                <a:solidFill>
                  <a:srgbClr val="404040"/>
                </a:solidFill>
              </a:defRPr>
            </a:pPr>
            <a:r>
              <a:rPr lang="en-US" sz="2400" dirty="0"/>
              <a:t>Gabe Cohan, Secretary &amp; Attorney</a:t>
            </a:r>
          </a:p>
          <a:p>
            <a:pPr lvl="1">
              <a:lnSpc>
                <a:spcPct val="110000"/>
              </a:lnSpc>
              <a:defRPr sz="2000">
                <a:solidFill>
                  <a:srgbClr val="404040"/>
                </a:solidFill>
              </a:defRPr>
            </a:pPr>
            <a:r>
              <a:rPr lang="en-US" sz="2400" dirty="0"/>
              <a:t>Peter Brandt, Director &amp; Grant Coordinator</a:t>
            </a:r>
          </a:p>
          <a:p>
            <a:pPr marL="57150" indent="0">
              <a:lnSpc>
                <a:spcPct val="110000"/>
              </a:lnSpc>
              <a:buNone/>
              <a:defRPr sz="2000">
                <a:solidFill>
                  <a:srgbClr val="404040"/>
                </a:solidFill>
              </a:defRPr>
            </a:pPr>
            <a:r>
              <a:rPr lang="en-US" sz="2600" dirty="0"/>
              <a:t>Volunteer Committees: Projects, Fundraising, Education &amp; Outreach, Tech &amp; Comms</a:t>
            </a:r>
          </a:p>
        </p:txBody>
      </p:sp>
      <p:pic>
        <p:nvPicPr>
          <p:cNvPr id="4" name="Picture 3" descr="SEHFSC.Horizontal_new.png">
            <a:extLst>
              <a:ext uri="{FF2B5EF4-FFF2-40B4-BE49-F238E27FC236}">
                <a16:creationId xmlns:a16="http://schemas.microsoft.com/office/drawing/2014/main" id="{E5F9946E-4BB2-0688-97B1-0CA596A30A58}"/>
              </a:ext>
            </a:extLst>
          </p:cNvPr>
          <p:cNvPicPr>
            <a:picLocks noChangeAspect="1"/>
          </p:cNvPicPr>
          <p:nvPr/>
        </p:nvPicPr>
        <p:blipFill>
          <a:blip r:embed="rId2"/>
          <a:stretch>
            <a:fillRect/>
          </a:stretch>
        </p:blipFill>
        <p:spPr>
          <a:xfrm>
            <a:off x="1704109" y="5791200"/>
            <a:ext cx="2259830" cy="914400"/>
          </a:xfrm>
          <a:prstGeom prst="rect">
            <a:avLst/>
          </a:prstGeom>
        </p:spPr>
      </p:pic>
    </p:spTree>
    <p:extLst>
      <p:ext uri="{BB962C8B-B14F-4D97-AF65-F5344CB8AC3E}">
        <p14:creationId xmlns:p14="http://schemas.microsoft.com/office/powerpoint/2010/main" val="3357908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89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123782" y="3681414"/>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17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33948"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0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32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10115" y="3589868"/>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5616"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000A622-0BFF-FBF8-9866-E18E25E8D820}"/>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6111063" y="609601"/>
            <a:ext cx="4133472" cy="5175624"/>
          </a:xfrm>
        </p:spPr>
        <p:txBody>
          <a:bodyPr anchor="ctr">
            <a:normAutofit/>
          </a:bodyPr>
          <a:lstStyle/>
          <a:p>
            <a:pPr>
              <a:buFont typeface="Arial" panose="020B0604020202020204" pitchFamily="34" charset="0"/>
              <a:buChar char="•"/>
            </a:pPr>
            <a:r>
              <a:rPr lang="en-US" sz="4600" dirty="0">
                <a:solidFill>
                  <a:srgbClr val="FFFFFF"/>
                </a:solidFill>
              </a:rPr>
              <a:t>Yolanda Diaz</a:t>
            </a:r>
          </a:p>
          <a:p>
            <a:pPr>
              <a:buFont typeface="Arial" panose="020B0604020202020204" pitchFamily="34" charset="0"/>
              <a:buChar char="•"/>
            </a:pPr>
            <a:r>
              <a:rPr lang="en-US" sz="2400" dirty="0">
                <a:solidFill>
                  <a:srgbClr val="FFFFFF"/>
                </a:solidFill>
              </a:rPr>
              <a:t>California Department of Insurance</a:t>
            </a:r>
          </a:p>
        </p:txBody>
      </p:sp>
      <p:pic>
        <p:nvPicPr>
          <p:cNvPr id="5" name="Picture 4">
            <a:extLst>
              <a:ext uri="{FF2B5EF4-FFF2-40B4-BE49-F238E27FC236}">
                <a16:creationId xmlns:a16="http://schemas.microsoft.com/office/drawing/2014/main" id="{313FFED4-605A-DADE-626B-C56E1917E973}"/>
              </a:ext>
            </a:extLst>
          </p:cNvPr>
          <p:cNvPicPr>
            <a:picLocks noChangeAspect="1"/>
          </p:cNvPicPr>
          <p:nvPr/>
        </p:nvPicPr>
        <p:blipFill>
          <a:blip r:embed="rId2"/>
          <a:stretch>
            <a:fillRect/>
          </a:stretch>
        </p:blipFill>
        <p:spPr>
          <a:xfrm>
            <a:off x="1779125" y="1361041"/>
            <a:ext cx="4107976" cy="4107976"/>
          </a:xfrm>
          <a:prstGeom prst="rect">
            <a:avLst/>
          </a:prstGeom>
        </p:spPr>
      </p:pic>
    </p:spTree>
    <p:extLst>
      <p:ext uri="{BB962C8B-B14F-4D97-AF65-F5344CB8AC3E}">
        <p14:creationId xmlns:p14="http://schemas.microsoft.com/office/powerpoint/2010/main" val="84090049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88944" y="0"/>
            <a:ext cx="3503056" cy="6858000"/>
            <a:chOff x="0" y="0"/>
            <a:chExt cx="1383923" cy="2709333"/>
          </a:xfrm>
        </p:grpSpPr>
        <p:sp>
          <p:nvSpPr>
            <p:cNvPr id="3" name="Freeform 3"/>
            <p:cNvSpPr/>
            <p:nvPr/>
          </p:nvSpPr>
          <p:spPr>
            <a:xfrm>
              <a:off x="0" y="0"/>
              <a:ext cx="1383923" cy="2709333"/>
            </a:xfrm>
            <a:custGeom>
              <a:avLst/>
              <a:gdLst/>
              <a:ahLst/>
              <a:cxnLst/>
              <a:rect l="l" t="t" r="r" b="b"/>
              <a:pathLst>
                <a:path w="1383923" h="2709333">
                  <a:moveTo>
                    <a:pt x="0" y="0"/>
                  </a:moveTo>
                  <a:lnTo>
                    <a:pt x="1383923" y="0"/>
                  </a:lnTo>
                  <a:lnTo>
                    <a:pt x="1383923" y="2709333"/>
                  </a:lnTo>
                  <a:lnTo>
                    <a:pt x="0" y="2709333"/>
                  </a:lnTo>
                  <a:close/>
                </a:path>
              </a:pathLst>
            </a:custGeom>
            <a:solidFill>
              <a:srgbClr val="737373"/>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1383923" cy="2747433"/>
            </a:xfrm>
            <a:prstGeom prst="rect">
              <a:avLst/>
            </a:prstGeom>
          </p:spPr>
          <p:txBody>
            <a:bodyPr lIns="33867" tIns="33867" rIns="33867" bIns="33867" rtlCol="0" anchor="ctr"/>
            <a:lstStyle/>
            <a:p>
              <a:pPr algn="ctr" defTabSz="609630">
                <a:lnSpc>
                  <a:spcPts val="1681"/>
                </a:lnSpc>
              </a:pPr>
              <a:endParaRPr sz="1200">
                <a:solidFill>
                  <a:prstClr val="black"/>
                </a:solidFill>
                <a:latin typeface="Calibri"/>
              </a:endParaRPr>
            </a:p>
          </p:txBody>
        </p:sp>
      </p:grpSp>
      <p:sp>
        <p:nvSpPr>
          <p:cNvPr id="5" name="Freeform 5"/>
          <p:cNvSpPr/>
          <p:nvPr/>
        </p:nvSpPr>
        <p:spPr>
          <a:xfrm flipH="1">
            <a:off x="6415592" y="1932334"/>
            <a:ext cx="6075305" cy="5080473"/>
          </a:xfrm>
          <a:custGeom>
            <a:avLst/>
            <a:gdLst/>
            <a:ahLst/>
            <a:cxnLst/>
            <a:rect l="l" t="t" r="r" b="b"/>
            <a:pathLst>
              <a:path w="9112957" h="7620710">
                <a:moveTo>
                  <a:pt x="9112957" y="0"/>
                </a:moveTo>
                <a:lnTo>
                  <a:pt x="0" y="0"/>
                </a:lnTo>
                <a:lnTo>
                  <a:pt x="0" y="7620710"/>
                </a:lnTo>
                <a:lnTo>
                  <a:pt x="9112957" y="7620710"/>
                </a:lnTo>
                <a:lnTo>
                  <a:pt x="911295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flipH="1" flipV="1">
            <a:off x="5440482" y="-324397"/>
            <a:ext cx="3258923" cy="2725275"/>
          </a:xfrm>
          <a:custGeom>
            <a:avLst/>
            <a:gdLst/>
            <a:ahLst/>
            <a:cxnLst/>
            <a:rect l="l" t="t" r="r" b="b"/>
            <a:pathLst>
              <a:path w="4888385" h="4087912">
                <a:moveTo>
                  <a:pt x="4888385" y="4087912"/>
                </a:moveTo>
                <a:lnTo>
                  <a:pt x="0" y="4087912"/>
                </a:lnTo>
                <a:lnTo>
                  <a:pt x="0" y="0"/>
                </a:lnTo>
                <a:lnTo>
                  <a:pt x="4888385" y="0"/>
                </a:lnTo>
                <a:lnTo>
                  <a:pt x="4888385" y="4087912"/>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flipV="1">
            <a:off x="8933077" y="-4394"/>
            <a:ext cx="3258923" cy="2725275"/>
          </a:xfrm>
          <a:custGeom>
            <a:avLst/>
            <a:gdLst/>
            <a:ahLst/>
            <a:cxnLst/>
            <a:rect l="l" t="t" r="r" b="b"/>
            <a:pathLst>
              <a:path w="4888385" h="4087912">
                <a:moveTo>
                  <a:pt x="0" y="4087912"/>
                </a:moveTo>
                <a:lnTo>
                  <a:pt x="4888385" y="4087912"/>
                </a:lnTo>
                <a:lnTo>
                  <a:pt x="4888385" y="0"/>
                </a:lnTo>
                <a:lnTo>
                  <a:pt x="0" y="0"/>
                </a:lnTo>
                <a:lnTo>
                  <a:pt x="0" y="4087912"/>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8" name="Group 8"/>
          <p:cNvGrpSpPr/>
          <p:nvPr/>
        </p:nvGrpSpPr>
        <p:grpSpPr>
          <a:xfrm>
            <a:off x="7685604" y="1358244"/>
            <a:ext cx="3996649" cy="399664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2A4A"/>
            </a:solidFill>
          </p:spPr>
          <p:txBody>
            <a:bodyPr/>
            <a:lstStyle/>
            <a:p>
              <a:pPr defTabSz="609630"/>
              <a:endParaRPr lang="en-US" sz="1200">
                <a:solidFill>
                  <a:prstClr val="black"/>
                </a:solidFill>
                <a:latin typeface="Calibri"/>
              </a:endParaRPr>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defTabSz="609630">
                <a:lnSpc>
                  <a:spcPts val="1681"/>
                </a:lnSpc>
              </a:pPr>
              <a:endParaRPr sz="1200">
                <a:solidFill>
                  <a:prstClr val="black"/>
                </a:solidFill>
                <a:latin typeface="Calibri"/>
              </a:endParaRPr>
            </a:p>
          </p:txBody>
        </p:sp>
      </p:grpSp>
      <p:grpSp>
        <p:nvGrpSpPr>
          <p:cNvPr id="11" name="Group 11"/>
          <p:cNvGrpSpPr/>
          <p:nvPr/>
        </p:nvGrpSpPr>
        <p:grpSpPr>
          <a:xfrm>
            <a:off x="7787273" y="1459913"/>
            <a:ext cx="3793311" cy="3793311"/>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42168" r="-42168"/>
              </a:stretch>
            </a:blipFill>
            <a:ln w="171450" cap="sq">
              <a:solidFill>
                <a:srgbClr val="737373"/>
              </a:solidFill>
              <a:prstDash val="solid"/>
              <a:miter/>
            </a:ln>
          </p:spPr>
          <p:txBody>
            <a:bodyPr/>
            <a:lstStyle/>
            <a:p>
              <a:pPr defTabSz="609630"/>
              <a:endParaRPr lang="en-US" sz="1200">
                <a:solidFill>
                  <a:prstClr val="black"/>
                </a:solidFill>
                <a:latin typeface="Calibri"/>
              </a:endParaRPr>
            </a:p>
          </p:txBody>
        </p:sp>
      </p:grpSp>
      <p:grpSp>
        <p:nvGrpSpPr>
          <p:cNvPr id="13" name="Group 13"/>
          <p:cNvGrpSpPr/>
          <p:nvPr/>
        </p:nvGrpSpPr>
        <p:grpSpPr>
          <a:xfrm>
            <a:off x="411724" y="4123415"/>
            <a:ext cx="5577246" cy="178767"/>
            <a:chOff x="0" y="0"/>
            <a:chExt cx="2203357" cy="70624"/>
          </a:xfrm>
        </p:grpSpPr>
        <p:sp>
          <p:nvSpPr>
            <p:cNvPr id="14" name="Freeform 14"/>
            <p:cNvSpPr/>
            <p:nvPr/>
          </p:nvSpPr>
          <p:spPr>
            <a:xfrm>
              <a:off x="0" y="0"/>
              <a:ext cx="2203357" cy="70624"/>
            </a:xfrm>
            <a:custGeom>
              <a:avLst/>
              <a:gdLst/>
              <a:ahLst/>
              <a:cxnLst/>
              <a:rect l="l" t="t" r="r" b="b"/>
              <a:pathLst>
                <a:path w="2203357" h="70624">
                  <a:moveTo>
                    <a:pt x="0" y="0"/>
                  </a:moveTo>
                  <a:lnTo>
                    <a:pt x="2203357" y="0"/>
                  </a:lnTo>
                  <a:lnTo>
                    <a:pt x="2203357" y="70624"/>
                  </a:lnTo>
                  <a:lnTo>
                    <a:pt x="0" y="70624"/>
                  </a:lnTo>
                  <a:close/>
                </a:path>
              </a:pathLst>
            </a:custGeom>
            <a:solidFill>
              <a:srgbClr val="052A4A"/>
            </a:solidFill>
          </p:spPr>
          <p:txBody>
            <a:bodyPr/>
            <a:lstStyle/>
            <a:p>
              <a:pPr defTabSz="609630"/>
              <a:endParaRPr lang="en-US" sz="1200">
                <a:solidFill>
                  <a:prstClr val="black"/>
                </a:solidFill>
                <a:latin typeface="Calibri"/>
              </a:endParaRPr>
            </a:p>
          </p:txBody>
        </p:sp>
        <p:sp>
          <p:nvSpPr>
            <p:cNvPr id="15" name="TextBox 15"/>
            <p:cNvSpPr txBox="1"/>
            <p:nvPr/>
          </p:nvSpPr>
          <p:spPr>
            <a:xfrm>
              <a:off x="0" y="-38100"/>
              <a:ext cx="2203357" cy="108724"/>
            </a:xfrm>
            <a:prstGeom prst="rect">
              <a:avLst/>
            </a:prstGeom>
          </p:spPr>
          <p:txBody>
            <a:bodyPr lIns="33867" tIns="33867" rIns="33867" bIns="33867" rtlCol="0" anchor="ctr"/>
            <a:lstStyle/>
            <a:p>
              <a:pPr algn="ctr" defTabSz="609630">
                <a:lnSpc>
                  <a:spcPts val="1842"/>
                </a:lnSpc>
              </a:pPr>
              <a:endParaRPr sz="1200">
                <a:solidFill>
                  <a:prstClr val="black"/>
                </a:solidFill>
                <a:latin typeface="Calibri"/>
              </a:endParaRPr>
            </a:p>
          </p:txBody>
        </p:sp>
      </p:grpSp>
      <p:sp>
        <p:nvSpPr>
          <p:cNvPr id="16" name="Freeform 16"/>
          <p:cNvSpPr/>
          <p:nvPr/>
        </p:nvSpPr>
        <p:spPr>
          <a:xfrm>
            <a:off x="5698908" y="1245823"/>
            <a:ext cx="1078463" cy="1078463"/>
          </a:xfrm>
          <a:custGeom>
            <a:avLst/>
            <a:gdLst/>
            <a:ahLst/>
            <a:cxnLst/>
            <a:rect l="l" t="t" r="r" b="b"/>
            <a:pathLst>
              <a:path w="1617695" h="1617695">
                <a:moveTo>
                  <a:pt x="0" y="0"/>
                </a:moveTo>
                <a:lnTo>
                  <a:pt x="1617695" y="0"/>
                </a:lnTo>
                <a:lnTo>
                  <a:pt x="1617695" y="1617695"/>
                </a:lnTo>
                <a:lnTo>
                  <a:pt x="0" y="16176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7" name="TextBox 17"/>
          <p:cNvSpPr txBox="1"/>
          <p:nvPr/>
        </p:nvSpPr>
        <p:spPr>
          <a:xfrm>
            <a:off x="411724" y="1580563"/>
            <a:ext cx="7273881" cy="3180358"/>
          </a:xfrm>
          <a:prstGeom prst="rect">
            <a:avLst/>
          </a:prstGeom>
        </p:spPr>
        <p:txBody>
          <a:bodyPr lIns="0" tIns="0" rIns="0" bIns="0" rtlCol="0" anchor="t">
            <a:spAutoFit/>
          </a:bodyPr>
          <a:lstStyle/>
          <a:p>
            <a:pPr defTabSz="609630">
              <a:lnSpc>
                <a:spcPts val="6190"/>
              </a:lnSpc>
            </a:pPr>
            <a:r>
              <a:rPr lang="en-US" sz="6190" b="1">
                <a:solidFill>
                  <a:srgbClr val="052A4A"/>
                </a:solidFill>
                <a:latin typeface="Aileron Ultra-Bold"/>
                <a:ea typeface="Aileron Ultra-Bold"/>
                <a:cs typeface="Aileron Ultra-Bold"/>
                <a:sym typeface="Aileron Ultra-Bold"/>
              </a:rPr>
              <a:t>CALIFORNIA DEPARTMENT OF INSURANCE (CDI)</a:t>
            </a:r>
          </a:p>
          <a:p>
            <a:pPr defTabSz="609630">
              <a:lnSpc>
                <a:spcPts val="6190"/>
              </a:lnSpc>
            </a:pPr>
            <a:endParaRPr lang="en-US" sz="6190" b="1">
              <a:solidFill>
                <a:srgbClr val="052A4A"/>
              </a:solidFill>
              <a:latin typeface="Aileron Ultra-Bold"/>
              <a:ea typeface="Aileron Ultra-Bold"/>
              <a:cs typeface="Aileron Ultra-Bold"/>
              <a:sym typeface="Aileron Ultra-Bold"/>
            </a:endParaRPr>
          </a:p>
        </p:txBody>
      </p:sp>
      <p:sp>
        <p:nvSpPr>
          <p:cNvPr id="18" name="TextBox 18"/>
          <p:cNvSpPr txBox="1"/>
          <p:nvPr/>
        </p:nvSpPr>
        <p:spPr>
          <a:xfrm>
            <a:off x="411724" y="4320822"/>
            <a:ext cx="5496856" cy="374846"/>
          </a:xfrm>
          <a:prstGeom prst="rect">
            <a:avLst/>
          </a:prstGeom>
        </p:spPr>
        <p:txBody>
          <a:bodyPr lIns="0" tIns="0" rIns="0" bIns="0" rtlCol="0" anchor="t">
            <a:spAutoFit/>
          </a:bodyPr>
          <a:lstStyle/>
          <a:p>
            <a:pPr defTabSz="609630">
              <a:lnSpc>
                <a:spcPts val="3217"/>
              </a:lnSpc>
              <a:spcBef>
                <a:spcPct val="0"/>
              </a:spcBef>
            </a:pPr>
            <a:r>
              <a:rPr lang="en-US" sz="2297" i="1">
                <a:solidFill>
                  <a:srgbClr val="052A4A"/>
                </a:solidFill>
                <a:latin typeface="Aileron Italics"/>
                <a:ea typeface="Aileron Italics"/>
                <a:cs typeface="Aileron Italics"/>
                <a:sym typeface="Aileron Italics"/>
              </a:rPr>
              <a:t>SUSTAINABLE INSURANCE STRATEGY</a:t>
            </a:r>
          </a:p>
        </p:txBody>
      </p:sp>
      <p:sp>
        <p:nvSpPr>
          <p:cNvPr id="19" name="TextBox 19"/>
          <p:cNvSpPr txBox="1"/>
          <p:nvPr/>
        </p:nvSpPr>
        <p:spPr>
          <a:xfrm>
            <a:off x="1138975" y="387720"/>
            <a:ext cx="4495318" cy="245708"/>
          </a:xfrm>
          <a:prstGeom prst="rect">
            <a:avLst/>
          </a:prstGeom>
        </p:spPr>
        <p:txBody>
          <a:bodyPr lIns="0" tIns="0" rIns="0" bIns="0" rtlCol="0" anchor="t">
            <a:spAutoFit/>
          </a:bodyPr>
          <a:lstStyle/>
          <a:p>
            <a:pPr defTabSz="609630">
              <a:lnSpc>
                <a:spcPts val="2097"/>
              </a:lnSpc>
              <a:spcBef>
                <a:spcPct val="0"/>
              </a:spcBef>
            </a:pPr>
            <a:r>
              <a:rPr lang="en-US" sz="1497" b="1" spc="-15">
                <a:solidFill>
                  <a:srgbClr val="052A4A"/>
                </a:solidFill>
                <a:latin typeface="Public Sans Bold"/>
                <a:ea typeface="Public Sans Bold"/>
                <a:cs typeface="Public Sans Bold"/>
                <a:sym typeface="Public Sans Bold"/>
              </a:rPr>
              <a:t>CALIFORNIA DEPARTMENT OF INSURANCE </a:t>
            </a:r>
          </a:p>
        </p:txBody>
      </p:sp>
      <p:sp>
        <p:nvSpPr>
          <p:cNvPr id="20" name="Freeform 20"/>
          <p:cNvSpPr/>
          <p:nvPr/>
        </p:nvSpPr>
        <p:spPr>
          <a:xfrm>
            <a:off x="321264" y="188098"/>
            <a:ext cx="729073" cy="729073"/>
          </a:xfrm>
          <a:custGeom>
            <a:avLst/>
            <a:gdLst/>
            <a:ahLst/>
            <a:cxnLst/>
            <a:rect l="l" t="t" r="r" b="b"/>
            <a:pathLst>
              <a:path w="1093609" h="1093609">
                <a:moveTo>
                  <a:pt x="0" y="0"/>
                </a:moveTo>
                <a:lnTo>
                  <a:pt x="1093610" y="0"/>
                </a:lnTo>
                <a:lnTo>
                  <a:pt x="1093610" y="1093609"/>
                </a:lnTo>
                <a:lnTo>
                  <a:pt x="0" y="1093609"/>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grpSp>
        <p:nvGrpSpPr>
          <p:cNvPr id="21" name="Group 21"/>
          <p:cNvGrpSpPr/>
          <p:nvPr/>
        </p:nvGrpSpPr>
        <p:grpSpPr>
          <a:xfrm>
            <a:off x="281945" y="5071527"/>
            <a:ext cx="5416963" cy="3119763"/>
            <a:chOff x="0" y="0"/>
            <a:chExt cx="10833926" cy="6239527"/>
          </a:xfrm>
        </p:grpSpPr>
        <p:sp>
          <p:nvSpPr>
            <p:cNvPr id="22" name="Freeform 22"/>
            <p:cNvSpPr/>
            <p:nvPr/>
          </p:nvSpPr>
          <p:spPr>
            <a:xfrm>
              <a:off x="0" y="0"/>
              <a:ext cx="10833921" cy="6239519"/>
            </a:xfrm>
            <a:custGeom>
              <a:avLst/>
              <a:gdLst/>
              <a:ahLst/>
              <a:cxnLst/>
              <a:rect l="l" t="t" r="r" b="b"/>
              <a:pathLst>
                <a:path w="10833921" h="6239519">
                  <a:moveTo>
                    <a:pt x="0" y="0"/>
                  </a:moveTo>
                  <a:lnTo>
                    <a:pt x="10833921" y="0"/>
                  </a:lnTo>
                  <a:lnTo>
                    <a:pt x="10833921" y="6239519"/>
                  </a:lnTo>
                  <a:lnTo>
                    <a:pt x="0" y="6239519"/>
                  </a:lnTo>
                  <a:close/>
                </a:path>
              </a:pathLst>
            </a:custGeom>
            <a:blipFill>
              <a:blip r:embed="rId8">
                <a:alphaModFix amt="0"/>
              </a:blip>
              <a:stretch>
                <a:fillRect t="-9332" r="1543" b="42711"/>
              </a:stretch>
            </a:blipFill>
          </p:spPr>
          <p:txBody>
            <a:bodyPr/>
            <a:lstStyle/>
            <a:p>
              <a:pPr defTabSz="609630"/>
              <a:endParaRPr lang="en-US" sz="1200">
                <a:solidFill>
                  <a:prstClr val="black"/>
                </a:solidFill>
                <a:latin typeface="Calibri"/>
              </a:endParaRPr>
            </a:p>
          </p:txBody>
        </p:sp>
        <p:sp>
          <p:nvSpPr>
            <p:cNvPr id="23" name="TextBox 23"/>
            <p:cNvSpPr txBox="1"/>
            <p:nvPr/>
          </p:nvSpPr>
          <p:spPr>
            <a:xfrm>
              <a:off x="0" y="-9525"/>
              <a:ext cx="10833926" cy="6249052"/>
            </a:xfrm>
            <a:prstGeom prst="rect">
              <a:avLst/>
            </a:prstGeom>
          </p:spPr>
          <p:txBody>
            <a:bodyPr lIns="0" tIns="0" rIns="0" bIns="0" rtlCol="0" anchor="b"/>
            <a:lstStyle/>
            <a:p>
              <a:pPr algn="ctr" defTabSz="609630">
                <a:lnSpc>
                  <a:spcPts val="2879"/>
                </a:lnSpc>
              </a:pPr>
              <a:r>
                <a:rPr lang="en-US" sz="2399" b="1" i="1">
                  <a:solidFill>
                    <a:srgbClr val="052A4A"/>
                  </a:solidFill>
                  <a:latin typeface="Glacial Indifference Bold Italics"/>
                  <a:ea typeface="Glacial Indifference Bold Italics"/>
                  <a:cs typeface="Glacial Indifference Bold Italics"/>
                  <a:sym typeface="Glacial Indifference Bold Italics"/>
                </a:rPr>
                <a:t>Yolanda Diaz </a:t>
              </a:r>
            </a:p>
            <a:p>
              <a:pPr algn="ctr" defTabSz="609630">
                <a:lnSpc>
                  <a:spcPts val="2879"/>
                </a:lnSpc>
              </a:pPr>
              <a:r>
                <a:rPr lang="en-US" sz="2399" b="1" i="1">
                  <a:solidFill>
                    <a:srgbClr val="052A4A"/>
                  </a:solidFill>
                  <a:latin typeface="Glacial Indifference Bold Italics"/>
                  <a:ea typeface="Glacial Indifference Bold Italics"/>
                  <a:cs typeface="Glacial Indifference Bold Italics"/>
                  <a:sym typeface="Glacial Indifference Bold Italics"/>
                </a:rPr>
                <a:t>Outreach Analyst, </a:t>
              </a:r>
            </a:p>
            <a:p>
              <a:pPr algn="ctr" defTabSz="609630">
                <a:lnSpc>
                  <a:spcPts val="2879"/>
                </a:lnSpc>
              </a:pPr>
              <a:r>
                <a:rPr lang="en-US" sz="2399" b="1" i="1">
                  <a:solidFill>
                    <a:srgbClr val="052A4A"/>
                  </a:solidFill>
                  <a:latin typeface="Glacial Indifference Bold Italics"/>
                  <a:ea typeface="Glacial Indifference Bold Italics"/>
                  <a:cs typeface="Glacial Indifference Bold Italics"/>
                  <a:sym typeface="Glacial Indifference Bold Italics"/>
                </a:rPr>
                <a:t> Community Relations and Outreach</a:t>
              </a:r>
            </a:p>
            <a:p>
              <a:pPr algn="ctr" defTabSz="609630">
                <a:lnSpc>
                  <a:spcPts val="2799"/>
                </a:lnSpc>
              </a:pPr>
              <a:endParaRPr lang="en-US" sz="2399" b="1" i="1">
                <a:solidFill>
                  <a:srgbClr val="052A4A"/>
                </a:solidFill>
                <a:latin typeface="Glacial Indifference Bold Italics"/>
                <a:ea typeface="Glacial Indifference Bold Italics"/>
                <a:cs typeface="Glacial Indifference Bold Italics"/>
                <a:sym typeface="Glacial Indifference Bold Italics"/>
              </a:endParaRPr>
            </a:p>
            <a:p>
              <a:pPr algn="ctr" defTabSz="609630">
                <a:lnSpc>
                  <a:spcPts val="1840"/>
                </a:lnSpc>
              </a:pPr>
              <a:endParaRPr lang="en-US" sz="2399" b="1" i="1">
                <a:solidFill>
                  <a:srgbClr val="052A4A"/>
                </a:solidFill>
                <a:latin typeface="Glacial Indifference Bold Italics"/>
                <a:ea typeface="Glacial Indifference Bold Italics"/>
                <a:cs typeface="Glacial Indifference Bold Italics"/>
                <a:sym typeface="Glacial Indifference Bold Italics"/>
              </a:endParaRPr>
            </a:p>
            <a:p>
              <a:pPr algn="ctr" defTabSz="609630">
                <a:lnSpc>
                  <a:spcPts val="2239"/>
                </a:lnSpc>
              </a:pPr>
              <a:endParaRPr lang="en-US" sz="2399" b="1" i="1">
                <a:solidFill>
                  <a:srgbClr val="052A4A"/>
                </a:solidFill>
                <a:latin typeface="Glacial Indifference Bold Italics"/>
                <a:ea typeface="Glacial Indifference Bold Italics"/>
                <a:cs typeface="Glacial Indifference Bold Italics"/>
                <a:sym typeface="Glacial Indifference Bold Italics"/>
              </a:endParaRPr>
            </a:p>
            <a:p>
              <a:pPr algn="ctr" defTabSz="609630">
                <a:lnSpc>
                  <a:spcPts val="2239"/>
                </a:lnSpc>
              </a:pPr>
              <a:endParaRPr lang="en-US" sz="2399" b="1" i="1">
                <a:solidFill>
                  <a:srgbClr val="052A4A"/>
                </a:solidFill>
                <a:latin typeface="Glacial Indifference Bold Italics"/>
                <a:ea typeface="Glacial Indifference Bold Italics"/>
                <a:cs typeface="Glacial Indifference Bold Italics"/>
                <a:sym typeface="Glacial Indifference Bold Italics"/>
              </a:endParaRPr>
            </a:p>
            <a:p>
              <a:pPr algn="ctr" defTabSz="609630">
                <a:lnSpc>
                  <a:spcPts val="2239"/>
                </a:lnSpc>
              </a:pPr>
              <a:endParaRPr lang="en-US" sz="2399" b="1" i="1">
                <a:solidFill>
                  <a:srgbClr val="052A4A"/>
                </a:solidFill>
                <a:latin typeface="Glacial Indifference Bold Italics"/>
                <a:ea typeface="Glacial Indifference Bold Italics"/>
                <a:cs typeface="Glacial Indifference Bold Italics"/>
                <a:sym typeface="Glacial Indifference Bold Italics"/>
              </a:endParaRPr>
            </a:p>
            <a:p>
              <a:pPr algn="ctr" defTabSz="609630">
                <a:lnSpc>
                  <a:spcPts val="2239"/>
                </a:lnSpc>
              </a:pPr>
              <a:endParaRPr lang="en-US" sz="2399" b="1" i="1">
                <a:solidFill>
                  <a:srgbClr val="052A4A"/>
                </a:solidFill>
                <a:latin typeface="Glacial Indifference Bold Italics"/>
                <a:ea typeface="Glacial Indifference Bold Italics"/>
                <a:cs typeface="Glacial Indifference Bold Italics"/>
                <a:sym typeface="Glacial Indifference Bold Italics"/>
              </a:endParaRPr>
            </a:p>
            <a:p>
              <a:pPr algn="ctr" defTabSz="609630">
                <a:lnSpc>
                  <a:spcPts val="2239"/>
                </a:lnSpc>
              </a:pPr>
              <a:r>
                <a:rPr lang="en-US" sz="1866">
                  <a:solidFill>
                    <a:srgbClr val="052A4A"/>
                  </a:solidFill>
                  <a:latin typeface="Glacial Indifference"/>
                  <a:ea typeface="Glacial Indifference"/>
                  <a:cs typeface="Glacial Indifference"/>
                  <a:sym typeface="Glacial Indifference"/>
                </a:rPr>
                <a:t> </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48558" y="0"/>
            <a:ext cx="4643442" cy="6858000"/>
            <a:chOff x="0" y="0"/>
            <a:chExt cx="550334" cy="812800"/>
          </a:xfrm>
        </p:grpSpPr>
        <p:sp>
          <p:nvSpPr>
            <p:cNvPr id="3" name="Freeform 3"/>
            <p:cNvSpPr/>
            <p:nvPr/>
          </p:nvSpPr>
          <p:spPr>
            <a:xfrm>
              <a:off x="0" y="0"/>
              <a:ext cx="550334" cy="812800"/>
            </a:xfrm>
            <a:custGeom>
              <a:avLst/>
              <a:gdLst/>
              <a:ahLst/>
              <a:cxnLst/>
              <a:rect l="l" t="t" r="r" b="b"/>
              <a:pathLst>
                <a:path w="550334" h="812800">
                  <a:moveTo>
                    <a:pt x="0" y="0"/>
                  </a:moveTo>
                  <a:lnTo>
                    <a:pt x="550334" y="0"/>
                  </a:lnTo>
                  <a:lnTo>
                    <a:pt x="550334" y="812800"/>
                  </a:lnTo>
                  <a:lnTo>
                    <a:pt x="0" y="812800"/>
                  </a:lnTo>
                  <a:close/>
                </a:path>
              </a:pathLst>
            </a:custGeom>
            <a:blipFill>
              <a:blip r:embed="rId3"/>
              <a:stretch>
                <a:fillRect l="-9171" r="-9171"/>
              </a:stretch>
            </a:blipFill>
          </p:spPr>
          <p:txBody>
            <a:bodyPr/>
            <a:lstStyle/>
            <a:p>
              <a:pPr defTabSz="609630"/>
              <a:endParaRPr lang="en-US" sz="1200">
                <a:solidFill>
                  <a:prstClr val="black"/>
                </a:solidFill>
                <a:latin typeface="Calibri"/>
              </a:endParaRPr>
            </a:p>
          </p:txBody>
        </p:sp>
      </p:grpSp>
      <p:grpSp>
        <p:nvGrpSpPr>
          <p:cNvPr id="4" name="Group 4"/>
          <p:cNvGrpSpPr/>
          <p:nvPr/>
        </p:nvGrpSpPr>
        <p:grpSpPr>
          <a:xfrm>
            <a:off x="249525" y="186816"/>
            <a:ext cx="6995219" cy="492759"/>
            <a:chOff x="0" y="0"/>
            <a:chExt cx="2860154" cy="201476"/>
          </a:xfrm>
        </p:grpSpPr>
        <p:sp>
          <p:nvSpPr>
            <p:cNvPr id="5" name="Freeform 5"/>
            <p:cNvSpPr/>
            <p:nvPr/>
          </p:nvSpPr>
          <p:spPr>
            <a:xfrm>
              <a:off x="0" y="0"/>
              <a:ext cx="2860154" cy="201476"/>
            </a:xfrm>
            <a:custGeom>
              <a:avLst/>
              <a:gdLst/>
              <a:ahLst/>
              <a:cxnLst/>
              <a:rect l="l" t="t" r="r" b="b"/>
              <a:pathLst>
                <a:path w="2860154" h="201476">
                  <a:moveTo>
                    <a:pt x="0" y="0"/>
                  </a:moveTo>
                  <a:lnTo>
                    <a:pt x="2860154" y="0"/>
                  </a:lnTo>
                  <a:lnTo>
                    <a:pt x="2860154" y="201476"/>
                  </a:lnTo>
                  <a:lnTo>
                    <a:pt x="0" y="201476"/>
                  </a:lnTo>
                  <a:close/>
                </a:path>
              </a:pathLst>
            </a:custGeom>
            <a:solidFill>
              <a:srgbClr val="052A4A"/>
            </a:solidFill>
          </p:spPr>
          <p:txBody>
            <a:bodyPr/>
            <a:lstStyle/>
            <a:p>
              <a:pPr defTabSz="609630"/>
              <a:endParaRPr lang="en-US" sz="1200">
                <a:solidFill>
                  <a:prstClr val="black"/>
                </a:solidFill>
                <a:latin typeface="Calibri"/>
              </a:endParaRPr>
            </a:p>
          </p:txBody>
        </p:sp>
        <p:sp>
          <p:nvSpPr>
            <p:cNvPr id="6" name="TextBox 6"/>
            <p:cNvSpPr txBox="1"/>
            <p:nvPr/>
          </p:nvSpPr>
          <p:spPr>
            <a:xfrm>
              <a:off x="0" y="-95250"/>
              <a:ext cx="2860154" cy="296726"/>
            </a:xfrm>
            <a:prstGeom prst="rect">
              <a:avLst/>
            </a:prstGeom>
          </p:spPr>
          <p:txBody>
            <a:bodyPr lIns="33867" tIns="33867" rIns="33867" bIns="33867" rtlCol="0" anchor="ctr"/>
            <a:lstStyle/>
            <a:p>
              <a:pPr algn="ctr" defTabSz="609630">
                <a:lnSpc>
                  <a:spcPts val="2461"/>
                </a:lnSpc>
              </a:pPr>
              <a:endParaRPr sz="1200">
                <a:solidFill>
                  <a:prstClr val="black"/>
                </a:solidFill>
                <a:latin typeface="Calibri"/>
              </a:endParaRPr>
            </a:p>
          </p:txBody>
        </p:sp>
      </p:grpSp>
      <p:sp>
        <p:nvSpPr>
          <p:cNvPr id="7" name="Freeform 7"/>
          <p:cNvSpPr/>
          <p:nvPr/>
        </p:nvSpPr>
        <p:spPr>
          <a:xfrm flipH="1" flipV="1">
            <a:off x="10316603" y="0"/>
            <a:ext cx="1875397" cy="2443514"/>
          </a:xfrm>
          <a:custGeom>
            <a:avLst/>
            <a:gdLst/>
            <a:ahLst/>
            <a:cxnLst/>
            <a:rect l="l" t="t" r="r" b="b"/>
            <a:pathLst>
              <a:path w="2813096" h="3665271">
                <a:moveTo>
                  <a:pt x="2813096" y="3665271"/>
                </a:moveTo>
                <a:lnTo>
                  <a:pt x="0" y="3665271"/>
                </a:lnTo>
                <a:lnTo>
                  <a:pt x="0" y="0"/>
                </a:lnTo>
                <a:lnTo>
                  <a:pt x="2813096" y="0"/>
                </a:lnTo>
                <a:lnTo>
                  <a:pt x="2813096" y="3665271"/>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8" name="Freeform 8"/>
          <p:cNvSpPr/>
          <p:nvPr/>
        </p:nvSpPr>
        <p:spPr>
          <a:xfrm>
            <a:off x="7542208" y="4196994"/>
            <a:ext cx="2225302" cy="2899417"/>
          </a:xfrm>
          <a:custGeom>
            <a:avLst/>
            <a:gdLst/>
            <a:ahLst/>
            <a:cxnLst/>
            <a:rect l="l" t="t" r="r" b="b"/>
            <a:pathLst>
              <a:path w="3337953" h="4349125">
                <a:moveTo>
                  <a:pt x="0" y="0"/>
                </a:moveTo>
                <a:lnTo>
                  <a:pt x="3337953" y="0"/>
                </a:lnTo>
                <a:lnTo>
                  <a:pt x="3337953" y="4349125"/>
                </a:lnTo>
                <a:lnTo>
                  <a:pt x="0" y="4349125"/>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grpSp>
        <p:nvGrpSpPr>
          <p:cNvPr id="9" name="Group 9"/>
          <p:cNvGrpSpPr/>
          <p:nvPr/>
        </p:nvGrpSpPr>
        <p:grpSpPr>
          <a:xfrm>
            <a:off x="7548559" y="0"/>
            <a:ext cx="298767" cy="4562893"/>
            <a:chOff x="0" y="0"/>
            <a:chExt cx="118032" cy="1802624"/>
          </a:xfrm>
        </p:grpSpPr>
        <p:sp>
          <p:nvSpPr>
            <p:cNvPr id="10" name="Freeform 10"/>
            <p:cNvSpPr/>
            <p:nvPr/>
          </p:nvSpPr>
          <p:spPr>
            <a:xfrm>
              <a:off x="0" y="0"/>
              <a:ext cx="118032" cy="1802624"/>
            </a:xfrm>
            <a:custGeom>
              <a:avLst/>
              <a:gdLst/>
              <a:ahLst/>
              <a:cxnLst/>
              <a:rect l="l" t="t" r="r" b="b"/>
              <a:pathLst>
                <a:path w="118032" h="1802624">
                  <a:moveTo>
                    <a:pt x="0" y="0"/>
                  </a:moveTo>
                  <a:lnTo>
                    <a:pt x="118032" y="0"/>
                  </a:lnTo>
                  <a:lnTo>
                    <a:pt x="118032" y="1802624"/>
                  </a:lnTo>
                  <a:lnTo>
                    <a:pt x="0" y="1802624"/>
                  </a:lnTo>
                  <a:close/>
                </a:path>
              </a:pathLst>
            </a:custGeom>
            <a:solidFill>
              <a:srgbClr val="737373"/>
            </a:solidFill>
          </p:spPr>
          <p:txBody>
            <a:bodyPr/>
            <a:lstStyle/>
            <a:p>
              <a:pPr defTabSz="609630"/>
              <a:endParaRPr lang="en-US" sz="1200">
                <a:solidFill>
                  <a:prstClr val="black"/>
                </a:solidFill>
                <a:latin typeface="Calibri"/>
              </a:endParaRPr>
            </a:p>
          </p:txBody>
        </p:sp>
        <p:sp>
          <p:nvSpPr>
            <p:cNvPr id="11" name="TextBox 11"/>
            <p:cNvSpPr txBox="1"/>
            <p:nvPr/>
          </p:nvSpPr>
          <p:spPr>
            <a:xfrm>
              <a:off x="0" y="-57150"/>
              <a:ext cx="118032" cy="1859774"/>
            </a:xfrm>
            <a:prstGeom prst="rect">
              <a:avLst/>
            </a:prstGeom>
          </p:spPr>
          <p:txBody>
            <a:bodyPr lIns="33867" tIns="33867" rIns="33867" bIns="33867" rtlCol="0" anchor="ctr"/>
            <a:lstStyle/>
            <a:p>
              <a:pPr algn="ctr" defTabSz="609630">
                <a:lnSpc>
                  <a:spcPts val="2461"/>
                </a:lnSpc>
              </a:pPr>
              <a:endParaRPr sz="1200">
                <a:solidFill>
                  <a:prstClr val="black"/>
                </a:solidFill>
                <a:latin typeface="Calibri"/>
              </a:endParaRPr>
            </a:p>
          </p:txBody>
        </p:sp>
      </p:grpSp>
      <p:grpSp>
        <p:nvGrpSpPr>
          <p:cNvPr id="12" name="Group 12"/>
          <p:cNvGrpSpPr/>
          <p:nvPr/>
        </p:nvGrpSpPr>
        <p:grpSpPr>
          <a:xfrm>
            <a:off x="11893233" y="2075963"/>
            <a:ext cx="298767" cy="4768376"/>
            <a:chOff x="0" y="0"/>
            <a:chExt cx="118032" cy="1883803"/>
          </a:xfrm>
        </p:grpSpPr>
        <p:sp>
          <p:nvSpPr>
            <p:cNvPr id="13" name="Freeform 13"/>
            <p:cNvSpPr/>
            <p:nvPr/>
          </p:nvSpPr>
          <p:spPr>
            <a:xfrm>
              <a:off x="0" y="0"/>
              <a:ext cx="118032" cy="1883803"/>
            </a:xfrm>
            <a:custGeom>
              <a:avLst/>
              <a:gdLst/>
              <a:ahLst/>
              <a:cxnLst/>
              <a:rect l="l" t="t" r="r" b="b"/>
              <a:pathLst>
                <a:path w="118032" h="1883803">
                  <a:moveTo>
                    <a:pt x="0" y="0"/>
                  </a:moveTo>
                  <a:lnTo>
                    <a:pt x="118032" y="0"/>
                  </a:lnTo>
                  <a:lnTo>
                    <a:pt x="118032" y="1883803"/>
                  </a:lnTo>
                  <a:lnTo>
                    <a:pt x="0" y="1883803"/>
                  </a:lnTo>
                  <a:close/>
                </a:path>
              </a:pathLst>
            </a:custGeom>
            <a:solidFill>
              <a:srgbClr val="737373"/>
            </a:solidFill>
          </p:spPr>
          <p:txBody>
            <a:bodyPr/>
            <a:lstStyle/>
            <a:p>
              <a:pPr defTabSz="609630"/>
              <a:endParaRPr lang="en-US" sz="1200">
                <a:solidFill>
                  <a:prstClr val="black"/>
                </a:solidFill>
                <a:latin typeface="Calibri"/>
              </a:endParaRPr>
            </a:p>
          </p:txBody>
        </p:sp>
        <p:sp>
          <p:nvSpPr>
            <p:cNvPr id="14" name="TextBox 14"/>
            <p:cNvSpPr txBox="1"/>
            <p:nvPr/>
          </p:nvSpPr>
          <p:spPr>
            <a:xfrm>
              <a:off x="0" y="-57150"/>
              <a:ext cx="118032" cy="1940953"/>
            </a:xfrm>
            <a:prstGeom prst="rect">
              <a:avLst/>
            </a:prstGeom>
          </p:spPr>
          <p:txBody>
            <a:bodyPr lIns="33867" tIns="33867" rIns="33867" bIns="33867" rtlCol="0" anchor="ctr"/>
            <a:lstStyle/>
            <a:p>
              <a:pPr algn="ctr" defTabSz="609630">
                <a:lnSpc>
                  <a:spcPts val="2461"/>
                </a:lnSpc>
              </a:pPr>
              <a:endParaRPr sz="1200">
                <a:solidFill>
                  <a:prstClr val="black"/>
                </a:solidFill>
                <a:latin typeface="Calibri"/>
              </a:endParaRPr>
            </a:p>
          </p:txBody>
        </p:sp>
      </p:grpSp>
      <p:sp>
        <p:nvSpPr>
          <p:cNvPr id="15" name="TextBox 15"/>
          <p:cNvSpPr txBox="1"/>
          <p:nvPr/>
        </p:nvSpPr>
        <p:spPr>
          <a:xfrm>
            <a:off x="393155" y="803734"/>
            <a:ext cx="7048764" cy="730969"/>
          </a:xfrm>
          <a:prstGeom prst="rect">
            <a:avLst/>
          </a:prstGeom>
        </p:spPr>
        <p:txBody>
          <a:bodyPr lIns="0" tIns="0" rIns="0" bIns="0" rtlCol="0" anchor="t">
            <a:spAutoFit/>
          </a:bodyPr>
          <a:lstStyle/>
          <a:p>
            <a:pPr algn="ctr" defTabSz="609630">
              <a:lnSpc>
                <a:spcPts val="3027"/>
              </a:lnSpc>
            </a:pPr>
            <a:r>
              <a:rPr lang="en-US" sz="3027" b="1">
                <a:solidFill>
                  <a:srgbClr val="052A4A"/>
                </a:solidFill>
                <a:latin typeface="Arial MT Pro Bold"/>
                <a:ea typeface="Arial MT Pro Bold"/>
                <a:cs typeface="Arial MT Pro Bold"/>
                <a:sym typeface="Arial MT Pro Bold"/>
              </a:rPr>
              <a:t>MISSION: </a:t>
            </a:r>
          </a:p>
          <a:p>
            <a:pPr algn="ctr" defTabSz="609630">
              <a:lnSpc>
                <a:spcPts val="2694"/>
              </a:lnSpc>
            </a:pPr>
            <a:r>
              <a:rPr lang="en-US" sz="2694" b="1">
                <a:solidFill>
                  <a:srgbClr val="052A4A"/>
                </a:solidFill>
                <a:latin typeface="Arial MT Pro Bold"/>
                <a:ea typeface="Arial MT Pro Bold"/>
                <a:cs typeface="Arial MT Pro Bold"/>
                <a:sym typeface="Arial MT Pro Bold"/>
              </a:rPr>
              <a:t>TOP PRIORITY CONSUMER PROTECTION</a:t>
            </a:r>
          </a:p>
        </p:txBody>
      </p:sp>
      <p:sp>
        <p:nvSpPr>
          <p:cNvPr id="16" name="TextBox 16"/>
          <p:cNvSpPr txBox="1"/>
          <p:nvPr/>
        </p:nvSpPr>
        <p:spPr>
          <a:xfrm>
            <a:off x="685800" y="173184"/>
            <a:ext cx="6594377" cy="374270"/>
          </a:xfrm>
          <a:prstGeom prst="rect">
            <a:avLst/>
          </a:prstGeom>
        </p:spPr>
        <p:txBody>
          <a:bodyPr lIns="0" tIns="0" rIns="0" bIns="0" rtlCol="0" anchor="t">
            <a:spAutoFit/>
          </a:bodyPr>
          <a:lstStyle/>
          <a:p>
            <a:pPr algn="just" defTabSz="609630">
              <a:lnSpc>
                <a:spcPts val="3187"/>
              </a:lnSpc>
              <a:spcBef>
                <a:spcPct val="0"/>
              </a:spcBef>
            </a:pPr>
            <a:r>
              <a:rPr lang="en-US" sz="2276" b="1" spc="-23">
                <a:solidFill>
                  <a:srgbClr val="FFFFFF"/>
                </a:solidFill>
                <a:latin typeface="Arial MT Pro Bold"/>
                <a:ea typeface="Arial MT Pro Bold"/>
                <a:cs typeface="Arial MT Pro Bold"/>
                <a:sym typeface="Arial MT Pro Bold"/>
              </a:rPr>
              <a:t>CALIFORNIA DEPARTMENT OF INSURANCE</a:t>
            </a:r>
          </a:p>
        </p:txBody>
      </p:sp>
      <p:sp>
        <p:nvSpPr>
          <p:cNvPr id="17" name="TextBox 17"/>
          <p:cNvSpPr txBox="1"/>
          <p:nvPr/>
        </p:nvSpPr>
        <p:spPr>
          <a:xfrm>
            <a:off x="393155" y="4218627"/>
            <a:ext cx="6594377" cy="374270"/>
          </a:xfrm>
          <a:prstGeom prst="rect">
            <a:avLst/>
          </a:prstGeom>
        </p:spPr>
        <p:txBody>
          <a:bodyPr lIns="0" tIns="0" rIns="0" bIns="0" rtlCol="0" anchor="t">
            <a:spAutoFit/>
          </a:bodyPr>
          <a:lstStyle/>
          <a:p>
            <a:pPr algn="just" defTabSz="609630">
              <a:lnSpc>
                <a:spcPts val="3187"/>
              </a:lnSpc>
              <a:spcBef>
                <a:spcPct val="0"/>
              </a:spcBef>
            </a:pPr>
            <a:r>
              <a:rPr lang="en-US" sz="2276" b="1" spc="-23">
                <a:solidFill>
                  <a:srgbClr val="FFFFFF"/>
                </a:solidFill>
                <a:latin typeface="Arial MT Pro Bold"/>
                <a:ea typeface="Arial MT Pro Bold"/>
                <a:cs typeface="Arial MT Pro Bold"/>
                <a:sym typeface="Arial MT Pro Bold"/>
              </a:rPr>
              <a:t>CONTRACT BASICS</a:t>
            </a:r>
          </a:p>
        </p:txBody>
      </p:sp>
      <p:grpSp>
        <p:nvGrpSpPr>
          <p:cNvPr id="18" name="Group 18"/>
          <p:cNvGrpSpPr/>
          <p:nvPr/>
        </p:nvGrpSpPr>
        <p:grpSpPr>
          <a:xfrm>
            <a:off x="1018578" y="1730814"/>
            <a:ext cx="5577246" cy="90357"/>
            <a:chOff x="0" y="0"/>
            <a:chExt cx="2203357" cy="35697"/>
          </a:xfrm>
        </p:grpSpPr>
        <p:sp>
          <p:nvSpPr>
            <p:cNvPr id="19" name="Freeform 19"/>
            <p:cNvSpPr/>
            <p:nvPr/>
          </p:nvSpPr>
          <p:spPr>
            <a:xfrm>
              <a:off x="0" y="0"/>
              <a:ext cx="2203357" cy="35697"/>
            </a:xfrm>
            <a:custGeom>
              <a:avLst/>
              <a:gdLst/>
              <a:ahLst/>
              <a:cxnLst/>
              <a:rect l="l" t="t" r="r" b="b"/>
              <a:pathLst>
                <a:path w="2203357" h="35697">
                  <a:moveTo>
                    <a:pt x="0" y="0"/>
                  </a:moveTo>
                  <a:lnTo>
                    <a:pt x="2203357" y="0"/>
                  </a:lnTo>
                  <a:lnTo>
                    <a:pt x="2203357" y="35697"/>
                  </a:lnTo>
                  <a:lnTo>
                    <a:pt x="0" y="35697"/>
                  </a:lnTo>
                  <a:close/>
                </a:path>
              </a:pathLst>
            </a:custGeom>
            <a:solidFill>
              <a:srgbClr val="737373"/>
            </a:solidFill>
          </p:spPr>
          <p:txBody>
            <a:bodyPr/>
            <a:lstStyle/>
            <a:p>
              <a:pPr defTabSz="609630"/>
              <a:endParaRPr lang="en-US" sz="1200">
                <a:solidFill>
                  <a:prstClr val="black"/>
                </a:solidFill>
                <a:latin typeface="Calibri"/>
              </a:endParaRPr>
            </a:p>
          </p:txBody>
        </p:sp>
        <p:sp>
          <p:nvSpPr>
            <p:cNvPr id="20" name="TextBox 20"/>
            <p:cNvSpPr txBox="1"/>
            <p:nvPr/>
          </p:nvSpPr>
          <p:spPr>
            <a:xfrm>
              <a:off x="0" y="-76200"/>
              <a:ext cx="2203357" cy="111897"/>
            </a:xfrm>
            <a:prstGeom prst="rect">
              <a:avLst/>
            </a:prstGeom>
          </p:spPr>
          <p:txBody>
            <a:bodyPr lIns="33867" tIns="33867" rIns="33867" bIns="33867" rtlCol="0" anchor="ctr"/>
            <a:lstStyle/>
            <a:p>
              <a:pPr algn="ctr" defTabSz="609630">
                <a:lnSpc>
                  <a:spcPts val="1842"/>
                </a:lnSpc>
              </a:pPr>
              <a:endParaRPr sz="1200">
                <a:solidFill>
                  <a:prstClr val="black"/>
                </a:solidFill>
                <a:latin typeface="Calibri"/>
              </a:endParaRPr>
            </a:p>
          </p:txBody>
        </p:sp>
      </p:grpSp>
      <p:grpSp>
        <p:nvGrpSpPr>
          <p:cNvPr id="21" name="Group 21"/>
          <p:cNvGrpSpPr/>
          <p:nvPr/>
        </p:nvGrpSpPr>
        <p:grpSpPr>
          <a:xfrm>
            <a:off x="282820" y="2075964"/>
            <a:ext cx="6961925" cy="4133289"/>
            <a:chOff x="0" y="0"/>
            <a:chExt cx="2750390" cy="1632904"/>
          </a:xfrm>
        </p:grpSpPr>
        <p:sp>
          <p:nvSpPr>
            <p:cNvPr id="22" name="Freeform 22"/>
            <p:cNvSpPr/>
            <p:nvPr/>
          </p:nvSpPr>
          <p:spPr>
            <a:xfrm>
              <a:off x="0" y="0"/>
              <a:ext cx="2750390" cy="1632904"/>
            </a:xfrm>
            <a:custGeom>
              <a:avLst/>
              <a:gdLst/>
              <a:ahLst/>
              <a:cxnLst/>
              <a:rect l="l" t="t" r="r" b="b"/>
              <a:pathLst>
                <a:path w="2750390" h="1632904">
                  <a:moveTo>
                    <a:pt x="0" y="0"/>
                  </a:moveTo>
                  <a:lnTo>
                    <a:pt x="2750390" y="0"/>
                  </a:lnTo>
                  <a:lnTo>
                    <a:pt x="2750390" y="1632904"/>
                  </a:lnTo>
                  <a:lnTo>
                    <a:pt x="0" y="1632904"/>
                  </a:lnTo>
                  <a:close/>
                </a:path>
              </a:pathLst>
            </a:custGeom>
          </p:spPr>
          <p:txBody>
            <a:bodyPr/>
            <a:lstStyle/>
            <a:p>
              <a:pPr defTabSz="609630"/>
              <a:endParaRPr lang="en-US" sz="1200">
                <a:solidFill>
                  <a:prstClr val="black"/>
                </a:solidFill>
                <a:latin typeface="Calibri"/>
              </a:endParaRPr>
            </a:p>
          </p:txBody>
        </p:sp>
        <p:sp>
          <p:nvSpPr>
            <p:cNvPr id="23" name="TextBox 23"/>
            <p:cNvSpPr txBox="1"/>
            <p:nvPr/>
          </p:nvSpPr>
          <p:spPr>
            <a:xfrm>
              <a:off x="0" y="-57150"/>
              <a:ext cx="2750390" cy="1690054"/>
            </a:xfrm>
            <a:prstGeom prst="rect">
              <a:avLst/>
            </a:prstGeom>
          </p:spPr>
          <p:txBody>
            <a:bodyPr lIns="33867" tIns="33867" rIns="33867" bIns="33867" rtlCol="0" anchor="ctr"/>
            <a:lstStyle/>
            <a:p>
              <a:pPr algn="ctr" defTabSz="609630">
                <a:lnSpc>
                  <a:spcPts val="2135"/>
                </a:lnSpc>
              </a:pPr>
              <a:endParaRPr sz="1200">
                <a:solidFill>
                  <a:prstClr val="black"/>
                </a:solidFill>
                <a:latin typeface="Calibri"/>
              </a:endParaRPr>
            </a:p>
          </p:txBody>
        </p:sp>
      </p:grpSp>
      <p:sp>
        <p:nvSpPr>
          <p:cNvPr id="24" name="TextBox 24"/>
          <p:cNvSpPr txBox="1"/>
          <p:nvPr/>
        </p:nvSpPr>
        <p:spPr>
          <a:xfrm>
            <a:off x="249524" y="2095013"/>
            <a:ext cx="7062354" cy="4488408"/>
          </a:xfrm>
          <a:prstGeom prst="rect">
            <a:avLst/>
          </a:prstGeom>
        </p:spPr>
        <p:txBody>
          <a:bodyPr lIns="0" tIns="0" rIns="0" bIns="0" rtlCol="0" anchor="t">
            <a:spAutoFit/>
          </a:bodyPr>
          <a:lstStyle/>
          <a:p>
            <a:pPr marL="618946" lvl="1" indent="-309473" defTabSz="609630">
              <a:lnSpc>
                <a:spcPts val="2609"/>
              </a:lnSpc>
              <a:buFont typeface="Arial"/>
              <a:buChar char="•"/>
            </a:pPr>
            <a:r>
              <a:rPr lang="en-US" sz="2867" spc="-29">
                <a:solidFill>
                  <a:srgbClr val="052A4A"/>
                </a:solidFill>
                <a:latin typeface="Arial MT Pro"/>
                <a:ea typeface="Arial MT Pro"/>
                <a:cs typeface="Arial MT Pro"/>
                <a:sym typeface="Arial MT Pro"/>
              </a:rPr>
              <a:t>Enforce regulations on most lines of insurance and maintain insurer solvency</a:t>
            </a:r>
          </a:p>
          <a:p>
            <a:pPr defTabSz="609630">
              <a:lnSpc>
                <a:spcPts val="2184"/>
              </a:lnSpc>
            </a:pPr>
            <a:endParaRPr lang="en-US" sz="2867" spc="-29">
              <a:solidFill>
                <a:srgbClr val="052A4A"/>
              </a:solidFill>
              <a:latin typeface="Arial MT Pro"/>
              <a:ea typeface="Arial MT Pro"/>
              <a:cs typeface="Arial MT Pro"/>
              <a:sym typeface="Arial MT Pro"/>
            </a:endParaRPr>
          </a:p>
          <a:p>
            <a:pPr marL="618946" lvl="1" indent="-309473" defTabSz="609630">
              <a:lnSpc>
                <a:spcPts val="2609"/>
              </a:lnSpc>
              <a:buFont typeface="Arial"/>
              <a:buChar char="•"/>
            </a:pPr>
            <a:r>
              <a:rPr lang="en-US" sz="2867" spc="-29">
                <a:solidFill>
                  <a:srgbClr val="052A4A"/>
                </a:solidFill>
                <a:latin typeface="Arial MT Pro"/>
                <a:ea typeface="Arial MT Pro"/>
                <a:cs typeface="Arial MT Pro"/>
                <a:sym typeface="Arial MT Pro"/>
              </a:rPr>
              <a:t>Sets standards for agents and brokers licensing</a:t>
            </a:r>
          </a:p>
          <a:p>
            <a:pPr defTabSz="609630">
              <a:lnSpc>
                <a:spcPts val="2184"/>
              </a:lnSpc>
            </a:pPr>
            <a:endParaRPr lang="en-US" sz="2867" spc="-29">
              <a:solidFill>
                <a:srgbClr val="052A4A"/>
              </a:solidFill>
              <a:latin typeface="Arial MT Pro"/>
              <a:ea typeface="Arial MT Pro"/>
              <a:cs typeface="Arial MT Pro"/>
              <a:sym typeface="Arial MT Pro"/>
            </a:endParaRPr>
          </a:p>
          <a:p>
            <a:pPr marL="618946" lvl="1" indent="-309473" defTabSz="609630">
              <a:lnSpc>
                <a:spcPts val="2609"/>
              </a:lnSpc>
              <a:buFont typeface="Arial"/>
              <a:buChar char="•"/>
            </a:pPr>
            <a:r>
              <a:rPr lang="en-US" sz="2867" spc="-29">
                <a:solidFill>
                  <a:srgbClr val="052A4A"/>
                </a:solidFill>
                <a:latin typeface="Arial MT Pro"/>
                <a:ea typeface="Arial MT Pro"/>
                <a:cs typeface="Arial MT Pro"/>
                <a:sym typeface="Arial MT Pro"/>
              </a:rPr>
              <a:t>Resolve consumer insurance complaints</a:t>
            </a:r>
          </a:p>
          <a:p>
            <a:pPr defTabSz="609630">
              <a:lnSpc>
                <a:spcPts val="2184"/>
              </a:lnSpc>
            </a:pPr>
            <a:endParaRPr lang="en-US" sz="2867" spc="-29">
              <a:solidFill>
                <a:srgbClr val="052A4A"/>
              </a:solidFill>
              <a:latin typeface="Arial MT Pro"/>
              <a:ea typeface="Arial MT Pro"/>
              <a:cs typeface="Arial MT Pro"/>
              <a:sym typeface="Arial MT Pro"/>
            </a:endParaRPr>
          </a:p>
          <a:p>
            <a:pPr marL="618946" lvl="1" indent="-309473" defTabSz="609630">
              <a:lnSpc>
                <a:spcPts val="2609"/>
              </a:lnSpc>
              <a:buFont typeface="Arial"/>
              <a:buChar char="•"/>
            </a:pPr>
            <a:r>
              <a:rPr lang="en-US" sz="2867" spc="-29">
                <a:solidFill>
                  <a:srgbClr val="052A4A"/>
                </a:solidFill>
                <a:latin typeface="Arial MT Pro"/>
                <a:ea typeface="Arial MT Pro"/>
                <a:cs typeface="Arial MT Pro"/>
                <a:sym typeface="Arial MT Pro"/>
              </a:rPr>
              <a:t>Performs market conduct reviews of insurance companies</a:t>
            </a:r>
          </a:p>
          <a:p>
            <a:pPr defTabSz="609630">
              <a:lnSpc>
                <a:spcPts val="2123"/>
              </a:lnSpc>
            </a:pPr>
            <a:endParaRPr lang="en-US" sz="2867" spc="-29">
              <a:solidFill>
                <a:srgbClr val="052A4A"/>
              </a:solidFill>
              <a:latin typeface="Arial MT Pro"/>
              <a:ea typeface="Arial MT Pro"/>
              <a:cs typeface="Arial MT Pro"/>
              <a:sym typeface="Arial MT Pro"/>
            </a:endParaRPr>
          </a:p>
          <a:p>
            <a:pPr marL="618946" lvl="1" indent="-309473" defTabSz="609630">
              <a:lnSpc>
                <a:spcPts val="2609"/>
              </a:lnSpc>
              <a:buFont typeface="Arial"/>
              <a:buChar char="•"/>
            </a:pPr>
            <a:r>
              <a:rPr lang="en-US" sz="2867" spc="-29">
                <a:solidFill>
                  <a:srgbClr val="052A4A"/>
                </a:solidFill>
                <a:latin typeface="Arial MT Pro"/>
                <a:ea typeface="Arial MT Pro"/>
                <a:cs typeface="Arial MT Pro"/>
                <a:sym typeface="Arial MT Pro"/>
              </a:rPr>
              <a:t>Investigates and prosecutes insurance fraud</a:t>
            </a:r>
          </a:p>
          <a:p>
            <a:pPr algn="just" defTabSz="609630">
              <a:lnSpc>
                <a:spcPts val="2851"/>
              </a:lnSpc>
            </a:pPr>
            <a:endParaRPr lang="en-US" sz="2867" spc="-29">
              <a:solidFill>
                <a:srgbClr val="052A4A"/>
              </a:solidFill>
              <a:latin typeface="Arial MT Pro"/>
              <a:ea typeface="Arial MT Pro"/>
              <a:cs typeface="Arial MT Pro"/>
              <a:sym typeface="Arial MT P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84880" y="1264594"/>
            <a:ext cx="8957489" cy="4936993"/>
          </a:xfrm>
          <a:prstGeom prst="rect">
            <a:avLst/>
          </a:prstGeom>
        </p:spPr>
        <p:txBody>
          <a:bodyPr lIns="0" tIns="0" rIns="0" bIns="0" rtlCol="0" anchor="t">
            <a:spAutoFit/>
          </a:bodyPr>
          <a:lstStyle/>
          <a:p>
            <a:pPr marL="554895" lvl="1" indent="-277448" defTabSz="609630">
              <a:lnSpc>
                <a:spcPts val="5642"/>
              </a:lnSpc>
              <a:buFont typeface="Arial"/>
              <a:buChar char="•"/>
            </a:pPr>
            <a:r>
              <a:rPr lang="en-US" sz="3065" b="1" spc="-67">
                <a:solidFill>
                  <a:srgbClr val="052A4A"/>
                </a:solidFill>
                <a:latin typeface="Arial MT Pro Bold"/>
                <a:ea typeface="Arial MT Pro Bold"/>
                <a:cs typeface="Arial MT Pro Bold"/>
                <a:sym typeface="Arial MT Pro Bold"/>
              </a:rPr>
              <a:t>Home, Renters, and Business Insurance</a:t>
            </a:r>
          </a:p>
          <a:p>
            <a:pPr marL="554895" lvl="1" indent="-277448" defTabSz="609630">
              <a:lnSpc>
                <a:spcPts val="5642"/>
              </a:lnSpc>
              <a:buFont typeface="Arial"/>
              <a:buChar char="•"/>
            </a:pPr>
            <a:r>
              <a:rPr lang="en-US" sz="3065" b="1" spc="-67">
                <a:solidFill>
                  <a:srgbClr val="052A4A"/>
                </a:solidFill>
                <a:latin typeface="Arial MT Pro Bold"/>
                <a:ea typeface="Arial MT Pro Bold"/>
                <a:cs typeface="Arial MT Pro Bold"/>
                <a:sym typeface="Arial MT Pro Bold"/>
              </a:rPr>
              <a:t>Senior Scam Prevention</a:t>
            </a:r>
          </a:p>
          <a:p>
            <a:pPr marL="554895" lvl="1" indent="-277448" defTabSz="609630">
              <a:lnSpc>
                <a:spcPts val="5642"/>
              </a:lnSpc>
              <a:buFont typeface="Arial"/>
              <a:buChar char="•"/>
            </a:pPr>
            <a:r>
              <a:rPr lang="en-US" sz="3065" b="1" spc="-67">
                <a:solidFill>
                  <a:srgbClr val="052A4A"/>
                </a:solidFill>
                <a:latin typeface="Arial MT Pro Bold"/>
                <a:ea typeface="Arial MT Pro Bold"/>
                <a:cs typeface="Arial MT Pro Bold"/>
                <a:sym typeface="Arial MT Pro Bold"/>
              </a:rPr>
              <a:t>Sustainable Insurance Strategy</a:t>
            </a:r>
          </a:p>
          <a:p>
            <a:pPr marL="554895" lvl="1" indent="-277448" defTabSz="609630">
              <a:lnSpc>
                <a:spcPts val="5642"/>
              </a:lnSpc>
              <a:buFont typeface="Arial"/>
              <a:buChar char="•"/>
            </a:pPr>
            <a:r>
              <a:rPr lang="en-US" sz="3065" b="1" spc="-67">
                <a:solidFill>
                  <a:srgbClr val="052A4A"/>
                </a:solidFill>
                <a:latin typeface="Arial MT Pro Bold"/>
                <a:ea typeface="Arial MT Pro Bold"/>
                <a:cs typeface="Arial MT Pro Bold"/>
                <a:sym typeface="Arial MT Pro Bold"/>
              </a:rPr>
              <a:t>Safer from Wildfires</a:t>
            </a:r>
          </a:p>
          <a:p>
            <a:pPr marL="554895" lvl="1" indent="-277448" defTabSz="609630">
              <a:lnSpc>
                <a:spcPts val="5642"/>
              </a:lnSpc>
              <a:buFont typeface="Arial"/>
              <a:buChar char="•"/>
            </a:pPr>
            <a:r>
              <a:rPr lang="en-US" sz="3065" b="1" spc="-67">
                <a:solidFill>
                  <a:srgbClr val="052A4A"/>
                </a:solidFill>
                <a:latin typeface="Arial MT Pro Bold"/>
                <a:ea typeface="Arial MT Pro Bold"/>
                <a:cs typeface="Arial MT Pro Bold"/>
                <a:sym typeface="Arial MT Pro Bold"/>
              </a:rPr>
              <a:t>Low-Cost Auto Insurance Program </a:t>
            </a:r>
          </a:p>
          <a:p>
            <a:pPr marL="554895" lvl="1" indent="-277448" defTabSz="609630">
              <a:lnSpc>
                <a:spcPts val="5642"/>
              </a:lnSpc>
              <a:buFont typeface="Arial"/>
              <a:buChar char="•"/>
            </a:pPr>
            <a:r>
              <a:rPr lang="en-US" sz="3065" b="1" spc="-67">
                <a:solidFill>
                  <a:srgbClr val="052A4A"/>
                </a:solidFill>
                <a:latin typeface="Arial MT Pro Bold"/>
                <a:ea typeface="Arial MT Pro Bold"/>
                <a:cs typeface="Arial MT Pro Bold"/>
                <a:sym typeface="Arial MT Pro Bold"/>
              </a:rPr>
              <a:t>Emergency Preparedness and Recovery</a:t>
            </a:r>
          </a:p>
          <a:p>
            <a:pPr marL="554895" lvl="1" indent="-277448" defTabSz="609630">
              <a:lnSpc>
                <a:spcPts val="5642"/>
              </a:lnSpc>
              <a:buFont typeface="Arial"/>
              <a:buChar char="•"/>
            </a:pPr>
            <a:r>
              <a:rPr lang="en-US" sz="3065" b="1" spc="-67">
                <a:solidFill>
                  <a:srgbClr val="052A4A"/>
                </a:solidFill>
                <a:latin typeface="Arial MT Pro Bold"/>
                <a:ea typeface="Arial MT Pro Bold"/>
                <a:cs typeface="Arial MT Pro Bold"/>
                <a:sym typeface="Arial MT Pro Bold"/>
              </a:rPr>
              <a:t>Market and Legislative Updates </a:t>
            </a:r>
          </a:p>
        </p:txBody>
      </p:sp>
      <p:sp>
        <p:nvSpPr>
          <p:cNvPr id="3" name="TextBox 3"/>
          <p:cNvSpPr txBox="1"/>
          <p:nvPr/>
        </p:nvSpPr>
        <p:spPr>
          <a:xfrm>
            <a:off x="310462" y="319178"/>
            <a:ext cx="8942465" cy="769441"/>
          </a:xfrm>
          <a:prstGeom prst="rect">
            <a:avLst/>
          </a:prstGeom>
        </p:spPr>
        <p:txBody>
          <a:bodyPr lIns="0" tIns="0" rIns="0" bIns="0" rtlCol="0" anchor="t">
            <a:spAutoFit/>
          </a:bodyPr>
          <a:lstStyle/>
          <a:p>
            <a:pPr defTabSz="609630">
              <a:lnSpc>
                <a:spcPts val="6037"/>
              </a:lnSpc>
            </a:pPr>
            <a:r>
              <a:rPr lang="en-US" sz="6037" b="1">
                <a:solidFill>
                  <a:srgbClr val="052A4A"/>
                </a:solidFill>
                <a:latin typeface="Arial MT Pro Bold"/>
                <a:ea typeface="Arial MT Pro Bold"/>
                <a:cs typeface="Arial MT Pro Bold"/>
                <a:sym typeface="Arial MT Pro Bold"/>
              </a:rPr>
              <a:t>EDUCATIONAL TOPICS</a:t>
            </a:r>
          </a:p>
        </p:txBody>
      </p:sp>
      <p:sp>
        <p:nvSpPr>
          <p:cNvPr id="4" name="Freeform 4"/>
          <p:cNvSpPr/>
          <p:nvPr/>
        </p:nvSpPr>
        <p:spPr>
          <a:xfrm>
            <a:off x="555519" y="1095001"/>
            <a:ext cx="2108486" cy="145875"/>
          </a:xfrm>
          <a:custGeom>
            <a:avLst/>
            <a:gdLst/>
            <a:ahLst/>
            <a:cxnLst/>
            <a:rect l="l" t="t" r="r" b="b"/>
            <a:pathLst>
              <a:path w="3162729" h="218813">
                <a:moveTo>
                  <a:pt x="0" y="0"/>
                </a:moveTo>
                <a:lnTo>
                  <a:pt x="3162730" y="0"/>
                </a:lnTo>
                <a:lnTo>
                  <a:pt x="3162730" y="218812"/>
                </a:lnTo>
                <a:lnTo>
                  <a:pt x="0" y="218812"/>
                </a:lnTo>
                <a:lnTo>
                  <a:pt x="0" y="0"/>
                </a:lnTo>
                <a:close/>
              </a:path>
            </a:pathLst>
          </a:custGeom>
          <a:blipFill>
            <a:blip r:embed="rId3"/>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5" name="Freeform 5"/>
          <p:cNvSpPr/>
          <p:nvPr/>
        </p:nvSpPr>
        <p:spPr>
          <a:xfrm rot="5400000" flipV="1">
            <a:off x="9220004" y="134370"/>
            <a:ext cx="3437617" cy="2874707"/>
          </a:xfrm>
          <a:custGeom>
            <a:avLst/>
            <a:gdLst/>
            <a:ahLst/>
            <a:cxnLst/>
            <a:rect l="l" t="t" r="r" b="b"/>
            <a:pathLst>
              <a:path w="5156426" h="4312061">
                <a:moveTo>
                  <a:pt x="0" y="4312062"/>
                </a:moveTo>
                <a:lnTo>
                  <a:pt x="5156426" y="4312062"/>
                </a:lnTo>
                <a:lnTo>
                  <a:pt x="5156426" y="0"/>
                </a:lnTo>
                <a:lnTo>
                  <a:pt x="0" y="0"/>
                </a:lnTo>
                <a:lnTo>
                  <a:pt x="0" y="4312062"/>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8869306" y="685801"/>
            <a:ext cx="1713391" cy="1713391"/>
            <a:chOff x="0" y="0"/>
            <a:chExt cx="7324916" cy="7324916"/>
          </a:xfrm>
        </p:grpSpPr>
        <p:sp>
          <p:nvSpPr>
            <p:cNvPr id="7" name="Freeform 7"/>
            <p:cNvSpPr/>
            <p:nvPr/>
          </p:nvSpPr>
          <p:spPr>
            <a:xfrm>
              <a:off x="0" y="0"/>
              <a:ext cx="7324852" cy="7324852"/>
            </a:xfrm>
            <a:custGeom>
              <a:avLst/>
              <a:gdLst/>
              <a:ahLst/>
              <a:cxnLst/>
              <a:rect l="l" t="t" r="r" b="b"/>
              <a:pathLst>
                <a:path w="7324852" h="7324852">
                  <a:moveTo>
                    <a:pt x="0" y="0"/>
                  </a:moveTo>
                  <a:lnTo>
                    <a:pt x="7324852" y="0"/>
                  </a:lnTo>
                  <a:lnTo>
                    <a:pt x="7324852" y="7324852"/>
                  </a:lnTo>
                  <a:lnTo>
                    <a:pt x="0" y="7324852"/>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grpSp>
      <p:sp>
        <p:nvSpPr>
          <p:cNvPr id="8" name="Freeform 8"/>
          <p:cNvSpPr/>
          <p:nvPr/>
        </p:nvSpPr>
        <p:spPr>
          <a:xfrm rot="-5400000" flipV="1">
            <a:off x="-896818" y="4072802"/>
            <a:ext cx="3437617" cy="2874707"/>
          </a:xfrm>
          <a:custGeom>
            <a:avLst/>
            <a:gdLst/>
            <a:ahLst/>
            <a:cxnLst/>
            <a:rect l="l" t="t" r="r" b="b"/>
            <a:pathLst>
              <a:path w="5156426" h="4312061">
                <a:moveTo>
                  <a:pt x="0" y="4312061"/>
                </a:moveTo>
                <a:lnTo>
                  <a:pt x="5156426" y="4312061"/>
                </a:lnTo>
                <a:lnTo>
                  <a:pt x="5156426" y="0"/>
                </a:lnTo>
                <a:lnTo>
                  <a:pt x="0" y="0"/>
                </a:lnTo>
                <a:lnTo>
                  <a:pt x="0" y="4312061"/>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88944" y="0"/>
            <a:ext cx="3503056" cy="6858000"/>
            <a:chOff x="0" y="0"/>
            <a:chExt cx="1383923" cy="2709333"/>
          </a:xfrm>
        </p:grpSpPr>
        <p:sp>
          <p:nvSpPr>
            <p:cNvPr id="3" name="Freeform 3"/>
            <p:cNvSpPr/>
            <p:nvPr/>
          </p:nvSpPr>
          <p:spPr>
            <a:xfrm>
              <a:off x="0" y="0"/>
              <a:ext cx="1383923" cy="2709333"/>
            </a:xfrm>
            <a:custGeom>
              <a:avLst/>
              <a:gdLst/>
              <a:ahLst/>
              <a:cxnLst/>
              <a:rect l="l" t="t" r="r" b="b"/>
              <a:pathLst>
                <a:path w="1383923" h="2709333">
                  <a:moveTo>
                    <a:pt x="0" y="0"/>
                  </a:moveTo>
                  <a:lnTo>
                    <a:pt x="1383923" y="0"/>
                  </a:lnTo>
                  <a:lnTo>
                    <a:pt x="1383923" y="2709333"/>
                  </a:lnTo>
                  <a:lnTo>
                    <a:pt x="0" y="2709333"/>
                  </a:lnTo>
                  <a:close/>
                </a:path>
              </a:pathLst>
            </a:custGeom>
            <a:solidFill>
              <a:srgbClr val="63DAFF"/>
            </a:solidFill>
          </p:spPr>
          <p:txBody>
            <a:bodyPr/>
            <a:lstStyle/>
            <a:p>
              <a:pPr defTabSz="609630"/>
              <a:endParaRPr lang="en-US" sz="1200">
                <a:solidFill>
                  <a:prstClr val="black"/>
                </a:solidFill>
                <a:latin typeface="Calibri"/>
              </a:endParaRPr>
            </a:p>
          </p:txBody>
        </p:sp>
        <p:sp>
          <p:nvSpPr>
            <p:cNvPr id="4" name="TextBox 4"/>
            <p:cNvSpPr txBox="1"/>
            <p:nvPr/>
          </p:nvSpPr>
          <p:spPr>
            <a:xfrm>
              <a:off x="0" y="-76200"/>
              <a:ext cx="1383923" cy="2785533"/>
            </a:xfrm>
            <a:prstGeom prst="rect">
              <a:avLst/>
            </a:prstGeom>
          </p:spPr>
          <p:txBody>
            <a:bodyPr lIns="33867" tIns="33867" rIns="33867" bIns="33867" rtlCol="0" anchor="ctr"/>
            <a:lstStyle/>
            <a:p>
              <a:pPr algn="ctr" defTabSz="609630">
                <a:lnSpc>
                  <a:spcPts val="1681"/>
                </a:lnSpc>
              </a:pPr>
              <a:endParaRPr sz="1200">
                <a:solidFill>
                  <a:prstClr val="black"/>
                </a:solidFill>
                <a:latin typeface="Calibri"/>
              </a:endParaRPr>
            </a:p>
          </p:txBody>
        </p:sp>
      </p:grpSp>
      <p:sp>
        <p:nvSpPr>
          <p:cNvPr id="5" name="Freeform 5"/>
          <p:cNvSpPr/>
          <p:nvPr/>
        </p:nvSpPr>
        <p:spPr>
          <a:xfrm flipH="1">
            <a:off x="6238140" y="2005402"/>
            <a:ext cx="6075305" cy="5080473"/>
          </a:xfrm>
          <a:custGeom>
            <a:avLst/>
            <a:gdLst/>
            <a:ahLst/>
            <a:cxnLst/>
            <a:rect l="l" t="t" r="r" b="b"/>
            <a:pathLst>
              <a:path w="9112957" h="7620710">
                <a:moveTo>
                  <a:pt x="9112957" y="0"/>
                </a:moveTo>
                <a:lnTo>
                  <a:pt x="0" y="0"/>
                </a:lnTo>
                <a:lnTo>
                  <a:pt x="0" y="7620711"/>
                </a:lnTo>
                <a:lnTo>
                  <a:pt x="9112957" y="7620711"/>
                </a:lnTo>
                <a:lnTo>
                  <a:pt x="911295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flipH="1" flipV="1">
            <a:off x="5440482" y="-324397"/>
            <a:ext cx="3258923" cy="2725275"/>
          </a:xfrm>
          <a:custGeom>
            <a:avLst/>
            <a:gdLst/>
            <a:ahLst/>
            <a:cxnLst/>
            <a:rect l="l" t="t" r="r" b="b"/>
            <a:pathLst>
              <a:path w="4888385" h="4087912">
                <a:moveTo>
                  <a:pt x="4888385" y="4087912"/>
                </a:moveTo>
                <a:lnTo>
                  <a:pt x="0" y="4087912"/>
                </a:lnTo>
                <a:lnTo>
                  <a:pt x="0" y="0"/>
                </a:lnTo>
                <a:lnTo>
                  <a:pt x="4888385" y="0"/>
                </a:lnTo>
                <a:lnTo>
                  <a:pt x="4888385" y="4087912"/>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flipV="1">
            <a:off x="8688945" y="-324397"/>
            <a:ext cx="3258923" cy="2725275"/>
          </a:xfrm>
          <a:custGeom>
            <a:avLst/>
            <a:gdLst/>
            <a:ahLst/>
            <a:cxnLst/>
            <a:rect l="l" t="t" r="r" b="b"/>
            <a:pathLst>
              <a:path w="4888385" h="4087912">
                <a:moveTo>
                  <a:pt x="0" y="4087912"/>
                </a:moveTo>
                <a:lnTo>
                  <a:pt x="4888386" y="4087912"/>
                </a:lnTo>
                <a:lnTo>
                  <a:pt x="4888386" y="0"/>
                </a:lnTo>
                <a:lnTo>
                  <a:pt x="0" y="0"/>
                </a:lnTo>
                <a:lnTo>
                  <a:pt x="0" y="4087912"/>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8" name="Group 8"/>
          <p:cNvGrpSpPr/>
          <p:nvPr/>
        </p:nvGrpSpPr>
        <p:grpSpPr>
          <a:xfrm>
            <a:off x="6015551" y="-590406"/>
            <a:ext cx="8708414" cy="8748163"/>
            <a:chOff x="0" y="0"/>
            <a:chExt cx="949127" cy="953459"/>
          </a:xfrm>
        </p:grpSpPr>
        <p:sp>
          <p:nvSpPr>
            <p:cNvPr id="9" name="Freeform 9"/>
            <p:cNvSpPr/>
            <p:nvPr/>
          </p:nvSpPr>
          <p:spPr>
            <a:xfrm>
              <a:off x="0" y="0"/>
              <a:ext cx="949127" cy="953459"/>
            </a:xfrm>
            <a:custGeom>
              <a:avLst/>
              <a:gdLst/>
              <a:ahLst/>
              <a:cxnLst/>
              <a:rect l="l" t="t" r="r" b="b"/>
              <a:pathLst>
                <a:path w="949127" h="953459">
                  <a:moveTo>
                    <a:pt x="474563" y="0"/>
                  </a:moveTo>
                  <a:cubicBezTo>
                    <a:pt x="212469" y="0"/>
                    <a:pt x="0" y="213439"/>
                    <a:pt x="0" y="476730"/>
                  </a:cubicBezTo>
                  <a:cubicBezTo>
                    <a:pt x="0" y="740020"/>
                    <a:pt x="212469" y="953459"/>
                    <a:pt x="474563" y="953459"/>
                  </a:cubicBezTo>
                  <a:cubicBezTo>
                    <a:pt x="736658" y="953459"/>
                    <a:pt x="949127" y="740020"/>
                    <a:pt x="949127" y="476730"/>
                  </a:cubicBezTo>
                  <a:cubicBezTo>
                    <a:pt x="949127" y="213439"/>
                    <a:pt x="736658" y="0"/>
                    <a:pt x="474563" y="0"/>
                  </a:cubicBezTo>
                  <a:close/>
                </a:path>
              </a:pathLst>
            </a:custGeom>
            <a:solidFill>
              <a:srgbClr val="052A4A"/>
            </a:solidFill>
          </p:spPr>
          <p:txBody>
            <a:bodyPr/>
            <a:lstStyle/>
            <a:p>
              <a:pPr defTabSz="609630"/>
              <a:endParaRPr lang="en-US" sz="1200">
                <a:solidFill>
                  <a:prstClr val="black"/>
                </a:solidFill>
                <a:latin typeface="Calibri"/>
              </a:endParaRPr>
            </a:p>
          </p:txBody>
        </p:sp>
        <p:sp>
          <p:nvSpPr>
            <p:cNvPr id="10" name="TextBox 10"/>
            <p:cNvSpPr txBox="1"/>
            <p:nvPr/>
          </p:nvSpPr>
          <p:spPr>
            <a:xfrm>
              <a:off x="88981" y="13187"/>
              <a:ext cx="771166" cy="850886"/>
            </a:xfrm>
            <a:prstGeom prst="rect">
              <a:avLst/>
            </a:prstGeom>
          </p:spPr>
          <p:txBody>
            <a:bodyPr lIns="33867" tIns="33867" rIns="33867" bIns="33867" rtlCol="0" anchor="ctr"/>
            <a:lstStyle/>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1681"/>
                </a:lnSpc>
              </a:pPr>
              <a:endParaRPr sz="1200">
                <a:solidFill>
                  <a:prstClr val="black"/>
                </a:solidFill>
                <a:latin typeface="Calibri"/>
              </a:endParaRPr>
            </a:p>
            <a:p>
              <a:pPr algn="ctr" defTabSz="609630">
                <a:lnSpc>
                  <a:spcPts val="2428"/>
                </a:lnSpc>
              </a:pPr>
              <a:endParaRPr sz="1200">
                <a:solidFill>
                  <a:prstClr val="black"/>
                </a:solidFill>
                <a:latin typeface="Calibri"/>
              </a:endParaRPr>
            </a:p>
          </p:txBody>
        </p:sp>
      </p:grpSp>
      <p:grpSp>
        <p:nvGrpSpPr>
          <p:cNvPr id="11" name="Group 11"/>
          <p:cNvGrpSpPr/>
          <p:nvPr/>
        </p:nvGrpSpPr>
        <p:grpSpPr>
          <a:xfrm>
            <a:off x="277009" y="2703080"/>
            <a:ext cx="4375839" cy="127729"/>
            <a:chOff x="0" y="0"/>
            <a:chExt cx="1728727" cy="50461"/>
          </a:xfrm>
        </p:grpSpPr>
        <p:sp>
          <p:nvSpPr>
            <p:cNvPr id="12" name="Freeform 12"/>
            <p:cNvSpPr/>
            <p:nvPr/>
          </p:nvSpPr>
          <p:spPr>
            <a:xfrm>
              <a:off x="0" y="0"/>
              <a:ext cx="1728727" cy="50461"/>
            </a:xfrm>
            <a:custGeom>
              <a:avLst/>
              <a:gdLst/>
              <a:ahLst/>
              <a:cxnLst/>
              <a:rect l="l" t="t" r="r" b="b"/>
              <a:pathLst>
                <a:path w="1728727" h="50461">
                  <a:moveTo>
                    <a:pt x="0" y="0"/>
                  </a:moveTo>
                  <a:lnTo>
                    <a:pt x="1728727" y="0"/>
                  </a:lnTo>
                  <a:lnTo>
                    <a:pt x="1728727" y="50461"/>
                  </a:lnTo>
                  <a:lnTo>
                    <a:pt x="0" y="50461"/>
                  </a:lnTo>
                  <a:close/>
                </a:path>
              </a:pathLst>
            </a:custGeom>
            <a:solidFill>
              <a:srgbClr val="737373"/>
            </a:solidFill>
          </p:spPr>
          <p:txBody>
            <a:bodyPr/>
            <a:lstStyle/>
            <a:p>
              <a:pPr defTabSz="609630"/>
              <a:endParaRPr lang="en-US" sz="1200">
                <a:solidFill>
                  <a:prstClr val="black"/>
                </a:solidFill>
                <a:latin typeface="Calibri"/>
              </a:endParaRPr>
            </a:p>
          </p:txBody>
        </p:sp>
        <p:sp>
          <p:nvSpPr>
            <p:cNvPr id="13" name="TextBox 13"/>
            <p:cNvSpPr txBox="1"/>
            <p:nvPr/>
          </p:nvSpPr>
          <p:spPr>
            <a:xfrm>
              <a:off x="0" y="-76200"/>
              <a:ext cx="1728727" cy="126661"/>
            </a:xfrm>
            <a:prstGeom prst="rect">
              <a:avLst/>
            </a:prstGeom>
          </p:spPr>
          <p:txBody>
            <a:bodyPr lIns="33867" tIns="33867" rIns="33867" bIns="33867" rtlCol="0" anchor="ctr"/>
            <a:lstStyle/>
            <a:p>
              <a:pPr algn="ctr" defTabSz="609630">
                <a:lnSpc>
                  <a:spcPts val="1842"/>
                </a:lnSpc>
              </a:pPr>
              <a:endParaRPr sz="1200">
                <a:solidFill>
                  <a:prstClr val="black"/>
                </a:solidFill>
                <a:latin typeface="Calibri"/>
              </a:endParaRPr>
            </a:p>
          </p:txBody>
        </p:sp>
      </p:grpSp>
      <p:sp>
        <p:nvSpPr>
          <p:cNvPr id="14" name="TextBox 14"/>
          <p:cNvSpPr txBox="1"/>
          <p:nvPr/>
        </p:nvSpPr>
        <p:spPr>
          <a:xfrm>
            <a:off x="277008" y="931838"/>
            <a:ext cx="6685119" cy="2423740"/>
          </a:xfrm>
          <a:prstGeom prst="rect">
            <a:avLst/>
          </a:prstGeom>
        </p:spPr>
        <p:txBody>
          <a:bodyPr lIns="0" tIns="0" rIns="0" bIns="0" rtlCol="0" anchor="t">
            <a:spAutoFit/>
          </a:bodyPr>
          <a:lstStyle/>
          <a:p>
            <a:pPr defTabSz="609630">
              <a:lnSpc>
                <a:spcPts val="6323"/>
              </a:lnSpc>
            </a:pPr>
            <a:r>
              <a:rPr lang="en-US" sz="6323" b="1" spc="-550">
                <a:solidFill>
                  <a:srgbClr val="052A4A"/>
                </a:solidFill>
                <a:latin typeface="Arial MT Pro Bold"/>
                <a:ea typeface="Arial MT Pro Bold"/>
                <a:cs typeface="Arial MT Pro Bold"/>
                <a:sym typeface="Arial MT Pro Bold"/>
              </a:rPr>
              <a:t>HOMEOWNERS INSURANCE</a:t>
            </a:r>
          </a:p>
          <a:p>
            <a:pPr defTabSz="609630">
              <a:lnSpc>
                <a:spcPts val="6323"/>
              </a:lnSpc>
            </a:pPr>
            <a:endParaRPr lang="en-US" sz="6323" b="1" spc="-550">
              <a:solidFill>
                <a:srgbClr val="052A4A"/>
              </a:solidFill>
              <a:latin typeface="Arial MT Pro Bold"/>
              <a:ea typeface="Arial MT Pro Bold"/>
              <a:cs typeface="Arial MT Pro Bold"/>
              <a:sym typeface="Arial MT Pro Bold"/>
            </a:endParaRPr>
          </a:p>
        </p:txBody>
      </p:sp>
      <p:sp>
        <p:nvSpPr>
          <p:cNvPr id="15" name="TextBox 15"/>
          <p:cNvSpPr txBox="1"/>
          <p:nvPr/>
        </p:nvSpPr>
        <p:spPr>
          <a:xfrm>
            <a:off x="116069" y="127873"/>
            <a:ext cx="5899482" cy="340158"/>
          </a:xfrm>
          <a:prstGeom prst="rect">
            <a:avLst/>
          </a:prstGeom>
        </p:spPr>
        <p:txBody>
          <a:bodyPr lIns="0" tIns="0" rIns="0" bIns="0" rtlCol="0" anchor="t">
            <a:spAutoFit/>
          </a:bodyPr>
          <a:lstStyle/>
          <a:p>
            <a:pPr defTabSz="609630">
              <a:lnSpc>
                <a:spcPts val="2937"/>
              </a:lnSpc>
              <a:spcBef>
                <a:spcPct val="0"/>
              </a:spcBef>
            </a:pPr>
            <a:r>
              <a:rPr lang="en-US" sz="2097" b="1" spc="-21">
                <a:solidFill>
                  <a:srgbClr val="052A4A"/>
                </a:solidFill>
                <a:latin typeface="Arial MT Pro Bold"/>
                <a:ea typeface="Arial MT Pro Bold"/>
                <a:cs typeface="Arial MT Pro Bold"/>
                <a:sym typeface="Arial MT Pro Bold"/>
              </a:rPr>
              <a:t>CALIFORNIA DEPARTMENT OF INSURANCE </a:t>
            </a:r>
          </a:p>
        </p:txBody>
      </p:sp>
      <p:sp>
        <p:nvSpPr>
          <p:cNvPr id="16" name="Freeform 16"/>
          <p:cNvSpPr/>
          <p:nvPr/>
        </p:nvSpPr>
        <p:spPr>
          <a:xfrm>
            <a:off x="277008" y="3238775"/>
            <a:ext cx="5280820" cy="2482302"/>
          </a:xfrm>
          <a:custGeom>
            <a:avLst/>
            <a:gdLst/>
            <a:ahLst/>
            <a:cxnLst/>
            <a:rect l="l" t="t" r="r" b="b"/>
            <a:pathLst>
              <a:path w="7921230" h="3723453">
                <a:moveTo>
                  <a:pt x="0" y="0"/>
                </a:moveTo>
                <a:lnTo>
                  <a:pt x="7921230" y="0"/>
                </a:lnTo>
                <a:lnTo>
                  <a:pt x="7921230" y="3723453"/>
                </a:lnTo>
                <a:lnTo>
                  <a:pt x="0" y="3723453"/>
                </a:lnTo>
                <a:lnTo>
                  <a:pt x="0" y="0"/>
                </a:lnTo>
                <a:close/>
              </a:path>
            </a:pathLst>
          </a:custGeom>
          <a:blipFill>
            <a:blip r:embed="rId5"/>
            <a:stretch>
              <a:fillRect r="-8539" b="-29987"/>
            </a:stretch>
          </a:blipFill>
        </p:spPr>
        <p:txBody>
          <a:bodyPr/>
          <a:lstStyle/>
          <a:p>
            <a:pPr defTabSz="609630"/>
            <a:endParaRPr lang="en-US" sz="1200">
              <a:solidFill>
                <a:prstClr val="black"/>
              </a:solidFill>
              <a:latin typeface="Calibri"/>
            </a:endParaRPr>
          </a:p>
        </p:txBody>
      </p:sp>
      <p:sp>
        <p:nvSpPr>
          <p:cNvPr id="17" name="TextBox 17"/>
          <p:cNvSpPr txBox="1"/>
          <p:nvPr/>
        </p:nvSpPr>
        <p:spPr>
          <a:xfrm>
            <a:off x="6744683" y="2085812"/>
            <a:ext cx="5447317" cy="408766"/>
          </a:xfrm>
          <a:prstGeom prst="rect">
            <a:avLst/>
          </a:prstGeom>
        </p:spPr>
        <p:txBody>
          <a:bodyPr lIns="0" tIns="0" rIns="0" bIns="0" rtlCol="0" anchor="t">
            <a:spAutoFit/>
          </a:bodyPr>
          <a:lstStyle/>
          <a:p>
            <a:pPr marL="604542" lvl="1" indent="-302271" defTabSz="609630">
              <a:lnSpc>
                <a:spcPts val="3360"/>
              </a:lnSpc>
              <a:buFont typeface="Arial"/>
              <a:buChar char="•"/>
            </a:pPr>
            <a:r>
              <a:rPr lang="en-US" sz="2799" spc="-55">
                <a:solidFill>
                  <a:srgbClr val="FFFFFF"/>
                </a:solidFill>
                <a:latin typeface="Arial MT Pro"/>
                <a:ea typeface="Arial MT Pro"/>
                <a:cs typeface="Arial MT Pro"/>
                <a:sym typeface="Arial MT Pro"/>
              </a:rPr>
              <a:t>Admitted Market</a:t>
            </a:r>
          </a:p>
        </p:txBody>
      </p:sp>
      <p:sp>
        <p:nvSpPr>
          <p:cNvPr id="18" name="TextBox 18"/>
          <p:cNvSpPr txBox="1"/>
          <p:nvPr/>
        </p:nvSpPr>
        <p:spPr>
          <a:xfrm>
            <a:off x="6744683" y="2675754"/>
            <a:ext cx="4358713" cy="408766"/>
          </a:xfrm>
          <a:prstGeom prst="rect">
            <a:avLst/>
          </a:prstGeom>
        </p:spPr>
        <p:txBody>
          <a:bodyPr lIns="0" tIns="0" rIns="0" bIns="0" rtlCol="0" anchor="t">
            <a:spAutoFit/>
          </a:bodyPr>
          <a:lstStyle/>
          <a:p>
            <a:pPr marL="604542" lvl="1" indent="-302271" defTabSz="609630">
              <a:lnSpc>
                <a:spcPts val="3360"/>
              </a:lnSpc>
              <a:buFont typeface="Arial"/>
              <a:buChar char="•"/>
            </a:pPr>
            <a:r>
              <a:rPr lang="en-US" sz="2799" spc="-55">
                <a:solidFill>
                  <a:srgbClr val="FFFFFF"/>
                </a:solidFill>
                <a:latin typeface="Arial MT Pro"/>
                <a:ea typeface="Arial MT Pro"/>
                <a:cs typeface="Arial MT Pro"/>
                <a:sym typeface="Arial MT Pro"/>
              </a:rPr>
              <a:t>Non-Admitted Market</a:t>
            </a:r>
          </a:p>
        </p:txBody>
      </p:sp>
      <p:sp>
        <p:nvSpPr>
          <p:cNvPr id="19" name="TextBox 19"/>
          <p:cNvSpPr txBox="1"/>
          <p:nvPr/>
        </p:nvSpPr>
        <p:spPr>
          <a:xfrm>
            <a:off x="6833439" y="3940176"/>
            <a:ext cx="4884704" cy="944297"/>
          </a:xfrm>
          <a:prstGeom prst="rect">
            <a:avLst/>
          </a:prstGeom>
        </p:spPr>
        <p:txBody>
          <a:bodyPr lIns="0" tIns="0" rIns="0" bIns="0" rtlCol="0" anchor="t">
            <a:spAutoFit/>
          </a:bodyPr>
          <a:lstStyle/>
          <a:p>
            <a:pPr defTabSz="609630">
              <a:lnSpc>
                <a:spcPts val="3760"/>
              </a:lnSpc>
            </a:pPr>
            <a:r>
              <a:rPr lang="en-US" sz="3133" b="1" spc="-62">
                <a:solidFill>
                  <a:srgbClr val="DFDEDD"/>
                </a:solidFill>
                <a:latin typeface="Arial MT Pro Bold"/>
                <a:ea typeface="Arial MT Pro Bold"/>
                <a:cs typeface="Arial MT Pro Bold"/>
                <a:sym typeface="Arial MT Pro Bold"/>
              </a:rPr>
              <a:t>ADDITIONAL INSURANCE </a:t>
            </a:r>
          </a:p>
          <a:p>
            <a:pPr defTabSz="609630">
              <a:lnSpc>
                <a:spcPts val="3760"/>
              </a:lnSpc>
            </a:pPr>
            <a:endParaRPr lang="en-US" sz="3133" b="1" spc="-62">
              <a:solidFill>
                <a:srgbClr val="DFDEDD"/>
              </a:solidFill>
              <a:latin typeface="Arial MT Pro Bold"/>
              <a:ea typeface="Arial MT Pro Bold"/>
              <a:cs typeface="Arial MT Pro Bold"/>
              <a:sym typeface="Arial MT Pro Bold"/>
            </a:endParaRPr>
          </a:p>
        </p:txBody>
      </p:sp>
      <p:sp>
        <p:nvSpPr>
          <p:cNvPr id="20" name="TextBox 20"/>
          <p:cNvSpPr txBox="1"/>
          <p:nvPr/>
        </p:nvSpPr>
        <p:spPr>
          <a:xfrm>
            <a:off x="6744683" y="3301077"/>
            <a:ext cx="4358713" cy="408766"/>
          </a:xfrm>
          <a:prstGeom prst="rect">
            <a:avLst/>
          </a:prstGeom>
        </p:spPr>
        <p:txBody>
          <a:bodyPr lIns="0" tIns="0" rIns="0" bIns="0" rtlCol="0" anchor="t">
            <a:spAutoFit/>
          </a:bodyPr>
          <a:lstStyle/>
          <a:p>
            <a:pPr marL="604542" lvl="1" indent="-302271" defTabSz="609630">
              <a:lnSpc>
                <a:spcPts val="3360"/>
              </a:lnSpc>
              <a:buFont typeface="Arial"/>
              <a:buChar char="•"/>
            </a:pPr>
            <a:r>
              <a:rPr lang="en-US" sz="2799" spc="-55">
                <a:solidFill>
                  <a:srgbClr val="FFFFFF"/>
                </a:solidFill>
                <a:latin typeface="Arial MT Pro"/>
                <a:ea typeface="Arial MT Pro"/>
                <a:cs typeface="Arial MT Pro"/>
                <a:sym typeface="Arial MT Pro"/>
              </a:rPr>
              <a:t>California FAIR Plan </a:t>
            </a:r>
          </a:p>
        </p:txBody>
      </p:sp>
      <p:sp>
        <p:nvSpPr>
          <p:cNvPr id="21" name="TextBox 21"/>
          <p:cNvSpPr txBox="1"/>
          <p:nvPr/>
        </p:nvSpPr>
        <p:spPr>
          <a:xfrm>
            <a:off x="6744683" y="1494655"/>
            <a:ext cx="4884704" cy="944297"/>
          </a:xfrm>
          <a:prstGeom prst="rect">
            <a:avLst/>
          </a:prstGeom>
        </p:spPr>
        <p:txBody>
          <a:bodyPr lIns="0" tIns="0" rIns="0" bIns="0" rtlCol="0" anchor="t">
            <a:spAutoFit/>
          </a:bodyPr>
          <a:lstStyle/>
          <a:p>
            <a:pPr defTabSz="609630">
              <a:lnSpc>
                <a:spcPts val="3760"/>
              </a:lnSpc>
            </a:pPr>
            <a:r>
              <a:rPr lang="en-US" sz="3133" b="1" spc="-62">
                <a:solidFill>
                  <a:srgbClr val="DFDEDD"/>
                </a:solidFill>
                <a:latin typeface="Arial MT Pro Bold"/>
                <a:ea typeface="Arial MT Pro Bold"/>
                <a:cs typeface="Arial MT Pro Bold"/>
                <a:sym typeface="Arial MT Pro Bold"/>
              </a:rPr>
              <a:t>AVAILABLE INSURERS </a:t>
            </a:r>
          </a:p>
          <a:p>
            <a:pPr defTabSz="609630">
              <a:lnSpc>
                <a:spcPts val="3760"/>
              </a:lnSpc>
            </a:pPr>
            <a:endParaRPr lang="en-US" sz="3133" b="1" spc="-62">
              <a:solidFill>
                <a:srgbClr val="DFDEDD"/>
              </a:solidFill>
              <a:latin typeface="Arial MT Pro Bold"/>
              <a:ea typeface="Arial MT Pro Bold"/>
              <a:cs typeface="Arial MT Pro Bold"/>
              <a:sym typeface="Arial MT Pro Bold"/>
            </a:endParaRPr>
          </a:p>
        </p:txBody>
      </p:sp>
      <p:sp>
        <p:nvSpPr>
          <p:cNvPr id="22" name="TextBox 22"/>
          <p:cNvSpPr txBox="1"/>
          <p:nvPr/>
        </p:nvSpPr>
        <p:spPr>
          <a:xfrm>
            <a:off x="6744683" y="4342440"/>
            <a:ext cx="5447317" cy="3066545"/>
          </a:xfrm>
          <a:prstGeom prst="rect">
            <a:avLst/>
          </a:prstGeom>
        </p:spPr>
        <p:txBody>
          <a:bodyPr lIns="0" tIns="0" rIns="0" bIns="0" rtlCol="0" anchor="t">
            <a:spAutoFit/>
          </a:bodyPr>
          <a:lstStyle/>
          <a:p>
            <a:pPr marL="604542" lvl="1" indent="-302271" defTabSz="609630">
              <a:lnSpc>
                <a:spcPts val="4872"/>
              </a:lnSpc>
              <a:buFont typeface="Arial"/>
              <a:buChar char="•"/>
            </a:pPr>
            <a:r>
              <a:rPr lang="en-US" sz="2799" spc="-55">
                <a:solidFill>
                  <a:srgbClr val="FFFFFF"/>
                </a:solidFill>
                <a:latin typeface="Arial MT Pro"/>
                <a:ea typeface="Arial MT Pro"/>
                <a:cs typeface="Arial MT Pro"/>
                <a:sym typeface="Arial MT Pro"/>
              </a:rPr>
              <a:t>Flood Insurance</a:t>
            </a:r>
          </a:p>
          <a:p>
            <a:pPr marL="604542" lvl="1" indent="-302271" defTabSz="609630">
              <a:lnSpc>
                <a:spcPts val="4872"/>
              </a:lnSpc>
              <a:buFont typeface="Arial"/>
              <a:buChar char="•"/>
            </a:pPr>
            <a:r>
              <a:rPr lang="en-US" sz="2799" spc="-55">
                <a:solidFill>
                  <a:srgbClr val="FFFFFF"/>
                </a:solidFill>
                <a:latin typeface="Arial MT Pro"/>
                <a:ea typeface="Arial MT Pro"/>
                <a:cs typeface="Arial MT Pro"/>
                <a:sym typeface="Arial MT Pro"/>
              </a:rPr>
              <a:t>Earthquake Insurance </a:t>
            </a:r>
          </a:p>
          <a:p>
            <a:pPr marL="604542" lvl="1" indent="-302271" defTabSz="609630">
              <a:lnSpc>
                <a:spcPts val="4872"/>
              </a:lnSpc>
              <a:buFont typeface="Arial"/>
              <a:buChar char="•"/>
            </a:pPr>
            <a:r>
              <a:rPr lang="en-US" sz="2799" spc="-55">
                <a:solidFill>
                  <a:srgbClr val="FFFFFF"/>
                </a:solidFill>
                <a:latin typeface="Arial MT Pro"/>
                <a:ea typeface="Arial MT Pro"/>
                <a:cs typeface="Arial MT Pro"/>
                <a:sym typeface="Arial MT Pro"/>
              </a:rPr>
              <a:t>Difference in Conditions Policy </a:t>
            </a:r>
          </a:p>
          <a:p>
            <a:pPr defTabSz="609630">
              <a:lnSpc>
                <a:spcPts val="4872"/>
              </a:lnSpc>
            </a:pPr>
            <a:endParaRPr lang="en-US" sz="2799" spc="-55">
              <a:solidFill>
                <a:srgbClr val="FFFFFF"/>
              </a:solidFill>
              <a:latin typeface="Arial MT Pro"/>
              <a:ea typeface="Arial MT Pro"/>
              <a:cs typeface="Arial MT Pro"/>
              <a:sym typeface="Arial MT Pro"/>
            </a:endParaRPr>
          </a:p>
          <a:p>
            <a:pPr defTabSz="609630">
              <a:lnSpc>
                <a:spcPts val="4872"/>
              </a:lnSpc>
            </a:pPr>
            <a:endParaRPr lang="en-US" sz="2799" spc="-55">
              <a:solidFill>
                <a:srgbClr val="FFFFFF"/>
              </a:solidFill>
              <a:latin typeface="Arial MT Pro"/>
              <a:ea typeface="Arial MT Pro"/>
              <a:cs typeface="Arial MT Pro"/>
              <a:sym typeface="Arial MT Pr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16107" y="652253"/>
            <a:ext cx="7904419" cy="628377"/>
          </a:xfrm>
          <a:prstGeom prst="rect">
            <a:avLst/>
          </a:prstGeom>
        </p:spPr>
        <p:txBody>
          <a:bodyPr lIns="0" tIns="0" rIns="0" bIns="0" rtlCol="0" anchor="t">
            <a:spAutoFit/>
          </a:bodyPr>
          <a:lstStyle/>
          <a:p>
            <a:pPr algn="ctr" defTabSz="609630">
              <a:lnSpc>
                <a:spcPts val="4904"/>
              </a:lnSpc>
            </a:pPr>
            <a:r>
              <a:rPr lang="en-US" sz="4904" b="1">
                <a:solidFill>
                  <a:srgbClr val="052A4A"/>
                </a:solidFill>
                <a:latin typeface="Arial MT Pro Bold"/>
                <a:ea typeface="Arial MT Pro Bold"/>
                <a:cs typeface="Arial MT Pro Bold"/>
                <a:sym typeface="Arial MT Pro Bold"/>
              </a:rPr>
              <a:t>INSURANCE MARKET</a:t>
            </a:r>
          </a:p>
        </p:txBody>
      </p:sp>
      <p:grpSp>
        <p:nvGrpSpPr>
          <p:cNvPr id="3" name="Group 3"/>
          <p:cNvGrpSpPr/>
          <p:nvPr/>
        </p:nvGrpSpPr>
        <p:grpSpPr>
          <a:xfrm>
            <a:off x="763103" y="5589805"/>
            <a:ext cx="11274736" cy="1410647"/>
            <a:chOff x="0" y="0"/>
            <a:chExt cx="4609932" cy="576775"/>
          </a:xfrm>
        </p:grpSpPr>
        <p:sp>
          <p:nvSpPr>
            <p:cNvPr id="4" name="Freeform 4"/>
            <p:cNvSpPr/>
            <p:nvPr/>
          </p:nvSpPr>
          <p:spPr>
            <a:xfrm>
              <a:off x="0" y="0"/>
              <a:ext cx="4609932" cy="576775"/>
            </a:xfrm>
            <a:custGeom>
              <a:avLst/>
              <a:gdLst/>
              <a:ahLst/>
              <a:cxnLst/>
              <a:rect l="l" t="t" r="r" b="b"/>
              <a:pathLst>
                <a:path w="4609932" h="576775">
                  <a:moveTo>
                    <a:pt x="0" y="0"/>
                  </a:moveTo>
                  <a:lnTo>
                    <a:pt x="4609932" y="0"/>
                  </a:lnTo>
                  <a:lnTo>
                    <a:pt x="4609932" y="576775"/>
                  </a:lnTo>
                  <a:lnTo>
                    <a:pt x="0" y="576775"/>
                  </a:lnTo>
                  <a:close/>
                </a:path>
              </a:pathLst>
            </a:custGeom>
            <a:solidFill>
              <a:srgbClr val="052A4A"/>
            </a:solidFill>
          </p:spPr>
          <p:txBody>
            <a:bodyPr/>
            <a:lstStyle/>
            <a:p>
              <a:pPr defTabSz="609630"/>
              <a:endParaRPr lang="en-US" sz="1200">
                <a:solidFill>
                  <a:prstClr val="black"/>
                </a:solidFill>
                <a:latin typeface="Calibri"/>
              </a:endParaRPr>
            </a:p>
          </p:txBody>
        </p:sp>
        <p:sp>
          <p:nvSpPr>
            <p:cNvPr id="5" name="TextBox 5"/>
            <p:cNvSpPr txBox="1"/>
            <p:nvPr/>
          </p:nvSpPr>
          <p:spPr>
            <a:xfrm>
              <a:off x="0" y="-95250"/>
              <a:ext cx="4609932" cy="672025"/>
            </a:xfrm>
            <a:prstGeom prst="rect">
              <a:avLst/>
            </a:prstGeom>
          </p:spPr>
          <p:txBody>
            <a:bodyPr lIns="33867" tIns="33867" rIns="33867" bIns="33867" rtlCol="0" anchor="ctr"/>
            <a:lstStyle/>
            <a:p>
              <a:pPr algn="ctr" defTabSz="609630">
                <a:lnSpc>
                  <a:spcPts val="2461"/>
                </a:lnSpc>
              </a:pPr>
              <a:endParaRPr sz="1200">
                <a:solidFill>
                  <a:prstClr val="black"/>
                </a:solidFill>
                <a:latin typeface="Calibri"/>
              </a:endParaRPr>
            </a:p>
          </p:txBody>
        </p:sp>
      </p:grpSp>
      <p:sp>
        <p:nvSpPr>
          <p:cNvPr id="6" name="Freeform 6"/>
          <p:cNvSpPr/>
          <p:nvPr/>
        </p:nvSpPr>
        <p:spPr>
          <a:xfrm flipH="1" flipV="1">
            <a:off x="9189220" y="0"/>
            <a:ext cx="3747414" cy="3133775"/>
          </a:xfrm>
          <a:custGeom>
            <a:avLst/>
            <a:gdLst/>
            <a:ahLst/>
            <a:cxnLst/>
            <a:rect l="l" t="t" r="r" b="b"/>
            <a:pathLst>
              <a:path w="5621121" h="4700662">
                <a:moveTo>
                  <a:pt x="5621121" y="4700662"/>
                </a:moveTo>
                <a:lnTo>
                  <a:pt x="0" y="4700662"/>
                </a:lnTo>
                <a:lnTo>
                  <a:pt x="0" y="0"/>
                </a:lnTo>
                <a:lnTo>
                  <a:pt x="5621121" y="0"/>
                </a:lnTo>
                <a:lnTo>
                  <a:pt x="5621121" y="4700662"/>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flipV="1">
            <a:off x="0" y="0"/>
            <a:ext cx="3747414" cy="3133775"/>
          </a:xfrm>
          <a:custGeom>
            <a:avLst/>
            <a:gdLst/>
            <a:ahLst/>
            <a:cxnLst/>
            <a:rect l="l" t="t" r="r" b="b"/>
            <a:pathLst>
              <a:path w="5621121" h="4700662">
                <a:moveTo>
                  <a:pt x="0" y="4700662"/>
                </a:moveTo>
                <a:lnTo>
                  <a:pt x="5621121" y="4700662"/>
                </a:lnTo>
                <a:lnTo>
                  <a:pt x="5621121" y="0"/>
                </a:lnTo>
                <a:lnTo>
                  <a:pt x="0" y="0"/>
                </a:lnTo>
                <a:lnTo>
                  <a:pt x="0" y="4700662"/>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8" name="Group 8"/>
          <p:cNvGrpSpPr/>
          <p:nvPr/>
        </p:nvGrpSpPr>
        <p:grpSpPr>
          <a:xfrm>
            <a:off x="9650960" y="2499002"/>
            <a:ext cx="2386879" cy="2869010"/>
            <a:chOff x="0" y="0"/>
            <a:chExt cx="946955" cy="1138233"/>
          </a:xfrm>
        </p:grpSpPr>
        <p:sp>
          <p:nvSpPr>
            <p:cNvPr id="9" name="Freeform 9"/>
            <p:cNvSpPr/>
            <p:nvPr/>
          </p:nvSpPr>
          <p:spPr>
            <a:xfrm>
              <a:off x="0" y="0"/>
              <a:ext cx="946955" cy="1138233"/>
            </a:xfrm>
            <a:custGeom>
              <a:avLst/>
              <a:gdLst/>
              <a:ahLst/>
              <a:cxnLst/>
              <a:rect l="l" t="t" r="r" b="b"/>
              <a:pathLst>
                <a:path w="946955" h="1138233">
                  <a:moveTo>
                    <a:pt x="49734" y="0"/>
                  </a:moveTo>
                  <a:lnTo>
                    <a:pt x="897221" y="0"/>
                  </a:lnTo>
                  <a:cubicBezTo>
                    <a:pt x="924688" y="0"/>
                    <a:pt x="946955" y="22267"/>
                    <a:pt x="946955" y="49734"/>
                  </a:cubicBezTo>
                  <a:lnTo>
                    <a:pt x="946955" y="1088498"/>
                  </a:lnTo>
                  <a:cubicBezTo>
                    <a:pt x="946955" y="1115966"/>
                    <a:pt x="924688" y="1138233"/>
                    <a:pt x="897221" y="1138233"/>
                  </a:cubicBezTo>
                  <a:lnTo>
                    <a:pt x="49734" y="1138233"/>
                  </a:lnTo>
                  <a:cubicBezTo>
                    <a:pt x="22267" y="1138233"/>
                    <a:pt x="0" y="1115966"/>
                    <a:pt x="0" y="1088498"/>
                  </a:cubicBezTo>
                  <a:lnTo>
                    <a:pt x="0" y="49734"/>
                  </a:lnTo>
                  <a:cubicBezTo>
                    <a:pt x="0" y="22267"/>
                    <a:pt x="22267" y="0"/>
                    <a:pt x="49734" y="0"/>
                  </a:cubicBezTo>
                  <a:close/>
                </a:path>
              </a:pathLst>
            </a:custGeom>
            <a:blipFill>
              <a:blip r:embed="rId4"/>
              <a:stretch>
                <a:fillRect l="-40121" r="-40121"/>
              </a:stretch>
            </a:blipFill>
            <a:ln w="38100" cap="rnd">
              <a:solidFill>
                <a:srgbClr val="000000"/>
              </a:solidFill>
              <a:prstDash val="solid"/>
              <a:round/>
            </a:ln>
          </p:spPr>
          <p:txBody>
            <a:bodyPr/>
            <a:lstStyle/>
            <a:p>
              <a:pPr defTabSz="609630"/>
              <a:endParaRPr lang="en-US" sz="1200">
                <a:solidFill>
                  <a:prstClr val="black"/>
                </a:solidFill>
                <a:latin typeface="Calibri"/>
              </a:endParaRPr>
            </a:p>
          </p:txBody>
        </p:sp>
      </p:grpSp>
      <p:grpSp>
        <p:nvGrpSpPr>
          <p:cNvPr id="10" name="Group 10"/>
          <p:cNvGrpSpPr/>
          <p:nvPr/>
        </p:nvGrpSpPr>
        <p:grpSpPr>
          <a:xfrm>
            <a:off x="8406437" y="2489871"/>
            <a:ext cx="1565565" cy="2887271"/>
            <a:chOff x="0" y="0"/>
            <a:chExt cx="7228190" cy="13330488"/>
          </a:xfrm>
        </p:grpSpPr>
        <p:sp>
          <p:nvSpPr>
            <p:cNvPr id="11" name="Freeform 11"/>
            <p:cNvSpPr/>
            <p:nvPr/>
          </p:nvSpPr>
          <p:spPr>
            <a:xfrm>
              <a:off x="0" y="0"/>
              <a:ext cx="7228190" cy="13330489"/>
            </a:xfrm>
            <a:custGeom>
              <a:avLst/>
              <a:gdLst/>
              <a:ahLst/>
              <a:cxnLst/>
              <a:rect l="l" t="t" r="r" b="b"/>
              <a:pathLst>
                <a:path w="7228190" h="13330489">
                  <a:moveTo>
                    <a:pt x="0" y="12655077"/>
                  </a:moveTo>
                  <a:lnTo>
                    <a:pt x="0" y="675411"/>
                  </a:lnTo>
                  <a:cubicBezTo>
                    <a:pt x="0" y="302158"/>
                    <a:pt x="245758" y="0"/>
                    <a:pt x="549342" y="0"/>
                  </a:cubicBezTo>
                  <a:lnTo>
                    <a:pt x="6678847" y="0"/>
                  </a:lnTo>
                  <a:cubicBezTo>
                    <a:pt x="6982431" y="0"/>
                    <a:pt x="7228190" y="303935"/>
                    <a:pt x="7228190" y="675411"/>
                  </a:cubicBezTo>
                  <a:lnTo>
                    <a:pt x="7228190" y="12655077"/>
                  </a:lnTo>
                  <a:cubicBezTo>
                    <a:pt x="7228190" y="13028330"/>
                    <a:pt x="6982431" y="13330489"/>
                    <a:pt x="6678847" y="13330489"/>
                  </a:cubicBezTo>
                  <a:lnTo>
                    <a:pt x="549342" y="13330489"/>
                  </a:lnTo>
                  <a:cubicBezTo>
                    <a:pt x="247204" y="13330489"/>
                    <a:pt x="0" y="13028330"/>
                    <a:pt x="0" y="12655077"/>
                  </a:cubicBezTo>
                  <a:close/>
                </a:path>
              </a:pathLst>
            </a:custGeom>
            <a:blipFill>
              <a:blip r:embed="rId5"/>
              <a:stretch>
                <a:fillRect l="-88317" r="-88317"/>
              </a:stretch>
            </a:blipFill>
            <a:ln w="38100" cap="sq">
              <a:solidFill>
                <a:srgbClr val="000000"/>
              </a:solidFill>
              <a:prstDash val="solid"/>
              <a:miter/>
            </a:ln>
          </p:spPr>
          <p:txBody>
            <a:bodyPr/>
            <a:lstStyle/>
            <a:p>
              <a:pPr defTabSz="609630"/>
              <a:endParaRPr lang="en-US" sz="1200">
                <a:solidFill>
                  <a:prstClr val="black"/>
                </a:solidFill>
                <a:latin typeface="Calibri"/>
              </a:endParaRPr>
            </a:p>
          </p:txBody>
        </p:sp>
      </p:grpSp>
      <p:sp>
        <p:nvSpPr>
          <p:cNvPr id="12" name="TextBox 12"/>
          <p:cNvSpPr txBox="1"/>
          <p:nvPr/>
        </p:nvSpPr>
        <p:spPr>
          <a:xfrm>
            <a:off x="763103" y="1627729"/>
            <a:ext cx="8131103" cy="4339458"/>
          </a:xfrm>
          <a:prstGeom prst="rect">
            <a:avLst/>
          </a:prstGeom>
        </p:spPr>
        <p:txBody>
          <a:bodyPr lIns="0" tIns="0" rIns="0" bIns="0" rtlCol="0" anchor="t">
            <a:spAutoFit/>
          </a:bodyPr>
          <a:lstStyle/>
          <a:p>
            <a:pPr marL="676273" lvl="1" indent="-338136" algn="just" defTabSz="609630">
              <a:lnSpc>
                <a:spcPts val="3038"/>
              </a:lnSpc>
              <a:buFont typeface="Arial"/>
              <a:buChar char="•"/>
            </a:pPr>
            <a:r>
              <a:rPr lang="en-US" sz="3132" spc="-31">
                <a:solidFill>
                  <a:srgbClr val="000000"/>
                </a:solidFill>
                <a:latin typeface="Arial MT Pro"/>
                <a:ea typeface="Arial MT Pro"/>
                <a:cs typeface="Arial MT Pro"/>
                <a:sym typeface="Arial MT Pro"/>
              </a:rPr>
              <a:t>Prop 103 was the last Insurance Reform </a:t>
            </a:r>
          </a:p>
          <a:p>
            <a:pPr algn="just" defTabSz="609630">
              <a:lnSpc>
                <a:spcPts val="3038"/>
              </a:lnSpc>
            </a:pPr>
            <a:r>
              <a:rPr lang="en-US" sz="3132" spc="-31">
                <a:solidFill>
                  <a:srgbClr val="000000"/>
                </a:solidFill>
                <a:latin typeface="Arial MT Pro"/>
                <a:ea typeface="Arial MT Pro"/>
                <a:cs typeface="Arial MT Pro"/>
                <a:sym typeface="Arial MT Pro"/>
              </a:rPr>
              <a:t>       </a:t>
            </a:r>
            <a:r>
              <a:rPr lang="en-US" sz="3132" i="1" spc="-31">
                <a:solidFill>
                  <a:srgbClr val="000000"/>
                </a:solidFill>
                <a:latin typeface="Arial MT Pro Italics"/>
                <a:ea typeface="Arial MT Pro Italics"/>
                <a:cs typeface="Arial MT Pro Italics"/>
                <a:sym typeface="Arial MT Pro Italics"/>
              </a:rPr>
              <a:t>(over 30 years ago)</a:t>
            </a:r>
          </a:p>
          <a:p>
            <a:pPr algn="just" defTabSz="609630">
              <a:lnSpc>
                <a:spcPts val="1098"/>
              </a:lnSpc>
            </a:pPr>
            <a:endParaRPr lang="en-US" sz="3132" i="1" spc="-31">
              <a:solidFill>
                <a:srgbClr val="000000"/>
              </a:solidFill>
              <a:latin typeface="Arial MT Pro Italics"/>
              <a:ea typeface="Arial MT Pro Italics"/>
              <a:cs typeface="Arial MT Pro Italics"/>
              <a:sym typeface="Arial MT Pro Italics"/>
            </a:endParaRPr>
          </a:p>
          <a:p>
            <a:pPr marL="676273" lvl="1" indent="-338136" algn="just" defTabSz="609630">
              <a:lnSpc>
                <a:spcPts val="4385"/>
              </a:lnSpc>
              <a:buFont typeface="Arial"/>
              <a:buChar char="•"/>
            </a:pPr>
            <a:r>
              <a:rPr lang="en-US" sz="3132" spc="-31">
                <a:solidFill>
                  <a:srgbClr val="000000"/>
                </a:solidFill>
                <a:latin typeface="Arial MT Pro"/>
                <a:ea typeface="Arial MT Pro"/>
                <a:cs typeface="Arial MT Pro"/>
                <a:sym typeface="Arial MT Pro"/>
              </a:rPr>
              <a:t>Historic Inflation </a:t>
            </a:r>
          </a:p>
          <a:p>
            <a:pPr algn="just" defTabSz="609630">
              <a:lnSpc>
                <a:spcPts val="465"/>
              </a:lnSpc>
            </a:pPr>
            <a:endParaRPr lang="en-US" sz="3132" spc="-31">
              <a:solidFill>
                <a:srgbClr val="000000"/>
              </a:solidFill>
              <a:latin typeface="Arial MT Pro"/>
              <a:ea typeface="Arial MT Pro"/>
              <a:cs typeface="Arial MT Pro"/>
              <a:sym typeface="Arial MT Pro"/>
            </a:endParaRPr>
          </a:p>
          <a:p>
            <a:pPr marL="676273" lvl="1" indent="-338136" algn="just" defTabSz="609630">
              <a:lnSpc>
                <a:spcPts val="4385"/>
              </a:lnSpc>
              <a:buFont typeface="Arial"/>
              <a:buChar char="•"/>
            </a:pPr>
            <a:r>
              <a:rPr lang="en-US" sz="3132" spc="-31">
                <a:solidFill>
                  <a:srgbClr val="000000"/>
                </a:solidFill>
                <a:latin typeface="Arial MT Pro"/>
                <a:ea typeface="Arial MT Pro"/>
                <a:cs typeface="Arial MT Pro"/>
                <a:sym typeface="Arial MT Pro"/>
              </a:rPr>
              <a:t>Fewer Insurance Options </a:t>
            </a:r>
          </a:p>
          <a:p>
            <a:pPr algn="just" defTabSz="609630">
              <a:lnSpc>
                <a:spcPts val="558"/>
              </a:lnSpc>
            </a:pPr>
            <a:endParaRPr lang="en-US" sz="3132" spc="-31">
              <a:solidFill>
                <a:srgbClr val="000000"/>
              </a:solidFill>
              <a:latin typeface="Arial MT Pro"/>
              <a:ea typeface="Arial MT Pro"/>
              <a:cs typeface="Arial MT Pro"/>
              <a:sym typeface="Arial MT Pro"/>
            </a:endParaRPr>
          </a:p>
          <a:p>
            <a:pPr marL="676273" lvl="1" indent="-338136" algn="just" defTabSz="609630">
              <a:lnSpc>
                <a:spcPts val="4385"/>
              </a:lnSpc>
              <a:buFont typeface="Arial"/>
              <a:buChar char="•"/>
            </a:pPr>
            <a:r>
              <a:rPr lang="en-US" sz="3132" spc="-31">
                <a:solidFill>
                  <a:srgbClr val="000000"/>
                </a:solidFill>
                <a:latin typeface="Arial MT Pro"/>
                <a:ea typeface="Arial MT Pro"/>
                <a:cs typeface="Arial MT Pro"/>
                <a:sym typeface="Arial MT Pro"/>
              </a:rPr>
              <a:t>Increasing Number of Natural Disasters</a:t>
            </a:r>
          </a:p>
          <a:p>
            <a:pPr marL="676273" lvl="1" indent="-338136" algn="just" defTabSz="609630">
              <a:lnSpc>
                <a:spcPts val="4385"/>
              </a:lnSpc>
              <a:buFont typeface="Arial"/>
              <a:buChar char="•"/>
            </a:pPr>
            <a:r>
              <a:rPr lang="en-US" sz="3132" spc="-31">
                <a:solidFill>
                  <a:srgbClr val="000000"/>
                </a:solidFill>
                <a:latin typeface="Arial MT Pro"/>
                <a:ea typeface="Arial MT Pro"/>
                <a:cs typeface="Arial MT Pro"/>
                <a:sym typeface="Arial MT Pro"/>
              </a:rPr>
              <a:t>Accelerated growth of the FAIR plan </a:t>
            </a:r>
          </a:p>
          <a:p>
            <a:pPr marL="676273" lvl="1" indent="-338136" algn="just" defTabSz="609630">
              <a:lnSpc>
                <a:spcPts val="4385"/>
              </a:lnSpc>
              <a:spcBef>
                <a:spcPct val="0"/>
              </a:spcBef>
              <a:buFont typeface="Arial"/>
              <a:buChar char="•"/>
            </a:pPr>
            <a:r>
              <a:rPr lang="en-US" sz="3132" spc="-31">
                <a:solidFill>
                  <a:srgbClr val="000000"/>
                </a:solidFill>
                <a:latin typeface="Arial MT Pro"/>
                <a:ea typeface="Arial MT Pro"/>
                <a:cs typeface="Arial MT Pro"/>
                <a:sym typeface="Arial MT Pro"/>
              </a:rPr>
              <a:t>Cost of Reinsurance </a:t>
            </a:r>
          </a:p>
          <a:p>
            <a:pPr algn="just" defTabSz="609630">
              <a:lnSpc>
                <a:spcPts val="3918"/>
              </a:lnSpc>
              <a:spcBef>
                <a:spcPct val="0"/>
              </a:spcBef>
            </a:pPr>
            <a:endParaRPr lang="en-US" sz="3132" spc="-31">
              <a:solidFill>
                <a:srgbClr val="000000"/>
              </a:solidFill>
              <a:latin typeface="Arial MT Pro"/>
              <a:ea typeface="Arial MT Pro"/>
              <a:cs typeface="Arial MT Pro"/>
              <a:sym typeface="Arial MT Pro"/>
            </a:endParaRPr>
          </a:p>
        </p:txBody>
      </p:sp>
      <p:sp>
        <p:nvSpPr>
          <p:cNvPr id="13" name="TextBox 13"/>
          <p:cNvSpPr txBox="1"/>
          <p:nvPr/>
        </p:nvSpPr>
        <p:spPr>
          <a:xfrm>
            <a:off x="530626" y="5953850"/>
            <a:ext cx="11739690" cy="756617"/>
          </a:xfrm>
          <a:prstGeom prst="rect">
            <a:avLst/>
          </a:prstGeom>
        </p:spPr>
        <p:txBody>
          <a:bodyPr lIns="0" tIns="0" rIns="0" bIns="0" rtlCol="0" anchor="t">
            <a:spAutoFit/>
          </a:bodyPr>
          <a:lstStyle/>
          <a:p>
            <a:pPr algn="ctr" defTabSz="609630">
              <a:lnSpc>
                <a:spcPts val="1789"/>
              </a:lnSpc>
            </a:pPr>
            <a:r>
              <a:rPr lang="en-US" sz="2009" b="1" spc="-20">
                <a:solidFill>
                  <a:srgbClr val="FFFFFF"/>
                </a:solidFill>
                <a:latin typeface="Arial MT Pro Bold"/>
                <a:ea typeface="Arial MT Pro Bold"/>
                <a:cs typeface="Arial MT Pro Bold"/>
                <a:sym typeface="Arial MT Pro Bold"/>
              </a:rPr>
              <a:t>TOP 12 COMPANIES DOMINATED 85% OF STATE’S HOMEOWNERS MARKET</a:t>
            </a:r>
          </a:p>
          <a:p>
            <a:pPr algn="ctr" defTabSz="609630">
              <a:lnSpc>
                <a:spcPts val="661"/>
              </a:lnSpc>
            </a:pPr>
            <a:endParaRPr lang="en-US" sz="2009" b="1" spc="-20">
              <a:solidFill>
                <a:srgbClr val="FFFFFF"/>
              </a:solidFill>
              <a:latin typeface="Arial MT Pro Bold"/>
              <a:ea typeface="Arial MT Pro Bold"/>
              <a:cs typeface="Arial MT Pro Bold"/>
              <a:sym typeface="Arial MT Pro Bold"/>
            </a:endParaRPr>
          </a:p>
          <a:p>
            <a:pPr algn="ctr" defTabSz="609630">
              <a:lnSpc>
                <a:spcPts val="1551"/>
              </a:lnSpc>
            </a:pPr>
            <a:r>
              <a:rPr lang="en-US" sz="1743" b="1" i="1" spc="-17">
                <a:solidFill>
                  <a:srgbClr val="FFFFFF"/>
                </a:solidFill>
                <a:latin typeface="Arial MT Pro Bold Italics"/>
                <a:ea typeface="Arial MT Pro Bold Italics"/>
                <a:cs typeface="Arial MT Pro Bold Italics"/>
                <a:sym typeface="Arial MT Pro Bold Italics"/>
              </a:rPr>
              <a:t> SINCE 2022 – 7 OF THE TOP 12 INSURANCE GROUP HAD PAUSED OR  STOPPED SELLING NEW POLICIES.</a:t>
            </a:r>
          </a:p>
          <a:p>
            <a:pPr algn="ctr" defTabSz="609630">
              <a:lnSpc>
                <a:spcPts val="1789"/>
              </a:lnSpc>
            </a:pPr>
            <a:endParaRPr lang="en-US" sz="1743" b="1" i="1" spc="-17">
              <a:solidFill>
                <a:srgbClr val="FFFFFF"/>
              </a:solidFill>
              <a:latin typeface="Arial MT Pro Bold Italics"/>
              <a:ea typeface="Arial MT Pro Bold Italics"/>
              <a:cs typeface="Arial MT Pro Bold Italics"/>
              <a:sym typeface="Arial MT Pro Bold Itali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405295" y="2610163"/>
            <a:ext cx="6315375" cy="4247837"/>
            <a:chOff x="0" y="0"/>
            <a:chExt cx="2494963" cy="1678158"/>
          </a:xfrm>
        </p:grpSpPr>
        <p:sp>
          <p:nvSpPr>
            <p:cNvPr id="3" name="Freeform 3"/>
            <p:cNvSpPr/>
            <p:nvPr/>
          </p:nvSpPr>
          <p:spPr>
            <a:xfrm>
              <a:off x="0" y="0"/>
              <a:ext cx="2494963" cy="1678158"/>
            </a:xfrm>
            <a:custGeom>
              <a:avLst/>
              <a:gdLst/>
              <a:ahLst/>
              <a:cxnLst/>
              <a:rect l="l" t="t" r="r" b="b"/>
              <a:pathLst>
                <a:path w="2494963" h="1678158">
                  <a:moveTo>
                    <a:pt x="0" y="0"/>
                  </a:moveTo>
                  <a:lnTo>
                    <a:pt x="2494963" y="0"/>
                  </a:lnTo>
                  <a:lnTo>
                    <a:pt x="2494963" y="1678158"/>
                  </a:lnTo>
                  <a:lnTo>
                    <a:pt x="0" y="1678158"/>
                  </a:lnTo>
                  <a:close/>
                </a:path>
              </a:pathLst>
            </a:custGeom>
            <a:solidFill>
              <a:srgbClr val="14396D"/>
            </a:solidFill>
          </p:spPr>
          <p:txBody>
            <a:bodyPr/>
            <a:lstStyle/>
            <a:p>
              <a:pPr defTabSz="609630"/>
              <a:endParaRPr lang="en-US" sz="1200">
                <a:solidFill>
                  <a:prstClr val="black"/>
                </a:solidFill>
                <a:latin typeface="Calibri"/>
              </a:endParaRPr>
            </a:p>
          </p:txBody>
        </p:sp>
        <p:sp>
          <p:nvSpPr>
            <p:cNvPr id="4" name="TextBox 4"/>
            <p:cNvSpPr txBox="1"/>
            <p:nvPr/>
          </p:nvSpPr>
          <p:spPr>
            <a:xfrm>
              <a:off x="0" y="-28575"/>
              <a:ext cx="2494963" cy="1706733"/>
            </a:xfrm>
            <a:prstGeom prst="rect">
              <a:avLst/>
            </a:prstGeom>
          </p:spPr>
          <p:txBody>
            <a:bodyPr lIns="33867" tIns="33867" rIns="33867" bIns="33867" rtlCol="0" anchor="ctr"/>
            <a:lstStyle/>
            <a:p>
              <a:pPr algn="ctr" defTabSz="609630">
                <a:lnSpc>
                  <a:spcPts val="1681"/>
                </a:lnSpc>
              </a:pPr>
              <a:endParaRPr sz="1200">
                <a:solidFill>
                  <a:prstClr val="black"/>
                </a:solidFill>
                <a:latin typeface="Calibri"/>
              </a:endParaRPr>
            </a:p>
          </p:txBody>
        </p:sp>
      </p:grpSp>
      <p:grpSp>
        <p:nvGrpSpPr>
          <p:cNvPr id="5" name="Group 5"/>
          <p:cNvGrpSpPr/>
          <p:nvPr/>
        </p:nvGrpSpPr>
        <p:grpSpPr>
          <a:xfrm>
            <a:off x="5033806" y="2427407"/>
            <a:ext cx="8439185" cy="4613351"/>
            <a:chOff x="0" y="0"/>
            <a:chExt cx="6969618" cy="3810000"/>
          </a:xfrm>
        </p:grpSpPr>
        <p:sp>
          <p:nvSpPr>
            <p:cNvPr id="6" name="Freeform 6"/>
            <p:cNvSpPr/>
            <p:nvPr/>
          </p:nvSpPr>
          <p:spPr>
            <a:xfrm>
              <a:off x="0" y="0"/>
              <a:ext cx="6969618" cy="3810000"/>
            </a:xfrm>
            <a:custGeom>
              <a:avLst/>
              <a:gdLst/>
              <a:ahLst/>
              <a:cxnLst/>
              <a:rect l="l" t="t" r="r" b="b"/>
              <a:pathLst>
                <a:path w="6969618" h="3810000">
                  <a:moveTo>
                    <a:pt x="0" y="3175000"/>
                  </a:moveTo>
                  <a:lnTo>
                    <a:pt x="0" y="635000"/>
                  </a:lnTo>
                  <a:cubicBezTo>
                    <a:pt x="0" y="284480"/>
                    <a:pt x="312239" y="0"/>
                    <a:pt x="696962" y="0"/>
                  </a:cubicBezTo>
                  <a:lnTo>
                    <a:pt x="6272656" y="0"/>
                  </a:lnTo>
                  <a:cubicBezTo>
                    <a:pt x="6657380" y="0"/>
                    <a:pt x="6969618" y="284480"/>
                    <a:pt x="6969618" y="635000"/>
                  </a:cubicBezTo>
                  <a:lnTo>
                    <a:pt x="6969618" y="3175000"/>
                  </a:lnTo>
                  <a:cubicBezTo>
                    <a:pt x="6969618" y="3525520"/>
                    <a:pt x="6657380" y="3810000"/>
                    <a:pt x="6272656" y="3810000"/>
                  </a:cubicBezTo>
                  <a:lnTo>
                    <a:pt x="696962" y="3810000"/>
                  </a:lnTo>
                  <a:cubicBezTo>
                    <a:pt x="312239" y="3810000"/>
                    <a:pt x="0" y="3525520"/>
                    <a:pt x="0" y="3175000"/>
                  </a:cubicBezTo>
                  <a:close/>
                </a:path>
              </a:pathLst>
            </a:custGeom>
            <a:blipFill>
              <a:blip r:embed="rId2"/>
              <a:stretch>
                <a:fillRect t="-1448" b="-1448"/>
              </a:stretch>
            </a:blipFill>
          </p:spPr>
          <p:txBody>
            <a:bodyPr/>
            <a:lstStyle/>
            <a:p>
              <a:pPr defTabSz="609630"/>
              <a:endParaRPr lang="en-US" sz="1200">
                <a:solidFill>
                  <a:prstClr val="black"/>
                </a:solidFill>
                <a:latin typeface="Calibri"/>
              </a:endParaRPr>
            </a:p>
          </p:txBody>
        </p:sp>
      </p:grpSp>
      <p:sp>
        <p:nvSpPr>
          <p:cNvPr id="7" name="TextBox 7"/>
          <p:cNvSpPr txBox="1"/>
          <p:nvPr/>
        </p:nvSpPr>
        <p:spPr>
          <a:xfrm>
            <a:off x="1780050" y="287333"/>
            <a:ext cx="11912288" cy="844205"/>
          </a:xfrm>
          <a:prstGeom prst="rect">
            <a:avLst/>
          </a:prstGeom>
        </p:spPr>
        <p:txBody>
          <a:bodyPr lIns="0" tIns="0" rIns="0" bIns="0" rtlCol="0" anchor="t">
            <a:spAutoFit/>
          </a:bodyPr>
          <a:lstStyle/>
          <a:p>
            <a:pPr defTabSz="609630">
              <a:lnSpc>
                <a:spcPts val="6525"/>
              </a:lnSpc>
            </a:pPr>
            <a:r>
              <a:rPr lang="en-US" sz="7500" b="1" spc="-652">
                <a:solidFill>
                  <a:srgbClr val="14386D"/>
                </a:solidFill>
                <a:latin typeface="Poppins Bold"/>
                <a:ea typeface="Poppins Bold"/>
                <a:cs typeface="Poppins Bold"/>
                <a:sym typeface="Poppins Bold"/>
              </a:rPr>
              <a:t>INSURANCE IN CONTEXT</a:t>
            </a:r>
          </a:p>
        </p:txBody>
      </p:sp>
      <p:sp>
        <p:nvSpPr>
          <p:cNvPr id="8" name="Freeform 8"/>
          <p:cNvSpPr/>
          <p:nvPr/>
        </p:nvSpPr>
        <p:spPr>
          <a:xfrm>
            <a:off x="685800" y="569918"/>
            <a:ext cx="515609" cy="515609"/>
          </a:xfrm>
          <a:custGeom>
            <a:avLst/>
            <a:gdLst/>
            <a:ahLst/>
            <a:cxnLst/>
            <a:rect l="l" t="t" r="r" b="b"/>
            <a:pathLst>
              <a:path w="773413" h="773413">
                <a:moveTo>
                  <a:pt x="0" y="0"/>
                </a:moveTo>
                <a:lnTo>
                  <a:pt x="773413" y="0"/>
                </a:lnTo>
                <a:lnTo>
                  <a:pt x="773413" y="773412"/>
                </a:lnTo>
                <a:lnTo>
                  <a:pt x="0" y="77341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9" name="TextBox 9"/>
          <p:cNvSpPr txBox="1"/>
          <p:nvPr/>
        </p:nvSpPr>
        <p:spPr>
          <a:xfrm>
            <a:off x="5640650" y="6732553"/>
            <a:ext cx="7225497" cy="119520"/>
          </a:xfrm>
          <a:prstGeom prst="rect">
            <a:avLst/>
          </a:prstGeom>
        </p:spPr>
        <p:txBody>
          <a:bodyPr lIns="0" tIns="0" rIns="0" bIns="0" rtlCol="0" anchor="t">
            <a:spAutoFit/>
          </a:bodyPr>
          <a:lstStyle/>
          <a:p>
            <a:pPr algn="ctr" defTabSz="609630">
              <a:lnSpc>
                <a:spcPts val="1022"/>
              </a:lnSpc>
              <a:spcBef>
                <a:spcPct val="0"/>
              </a:spcBef>
            </a:pPr>
            <a:r>
              <a:rPr lang="en-US" sz="800" i="1">
                <a:solidFill>
                  <a:srgbClr val="FFFFFF"/>
                </a:solidFill>
                <a:latin typeface="Open Sauce Italics"/>
                <a:ea typeface="Open Sauce Italics"/>
                <a:cs typeface="Open Sauce Italics"/>
                <a:sym typeface="Open Sauce Italics"/>
              </a:rPr>
              <a:t>Source: National Oceanic and Atmospheric Administration| National Centers for Environmental Information </a:t>
            </a:r>
          </a:p>
        </p:txBody>
      </p:sp>
      <p:sp>
        <p:nvSpPr>
          <p:cNvPr id="10" name="TextBox 10"/>
          <p:cNvSpPr txBox="1"/>
          <p:nvPr/>
        </p:nvSpPr>
        <p:spPr>
          <a:xfrm>
            <a:off x="481476" y="1741323"/>
            <a:ext cx="5923819" cy="5202706"/>
          </a:xfrm>
          <a:prstGeom prst="rect">
            <a:avLst/>
          </a:prstGeom>
        </p:spPr>
        <p:txBody>
          <a:bodyPr lIns="0" tIns="0" rIns="0" bIns="0" rtlCol="0" anchor="t">
            <a:spAutoFit/>
          </a:bodyPr>
          <a:lstStyle/>
          <a:p>
            <a:pPr algn="just" defTabSz="609630">
              <a:lnSpc>
                <a:spcPts val="1983"/>
              </a:lnSpc>
            </a:pPr>
            <a:r>
              <a:rPr lang="en-US" sz="1625" b="1" i="1">
                <a:solidFill>
                  <a:srgbClr val="14386D"/>
                </a:solidFill>
                <a:latin typeface="Garet Bold Italics"/>
                <a:ea typeface="Garet Bold Italics"/>
                <a:cs typeface="Garet Bold Italics"/>
                <a:sym typeface="Garet Bold Italics"/>
              </a:rPr>
              <a:t>Over past 10 years, homeowners insurance companies have done far worse in California than nationally.</a:t>
            </a:r>
          </a:p>
          <a:p>
            <a:pPr algn="just" defTabSz="609630">
              <a:lnSpc>
                <a:spcPts val="1983"/>
              </a:lnSpc>
            </a:pPr>
            <a:endParaRPr lang="en-US" sz="1625" b="1" i="1">
              <a:solidFill>
                <a:srgbClr val="14386D"/>
              </a:solidFill>
              <a:latin typeface="Garet Bold Italics"/>
              <a:ea typeface="Garet Bold Italics"/>
              <a:cs typeface="Garet Bold Italics"/>
              <a:sym typeface="Garet Bold Italics"/>
            </a:endParaRPr>
          </a:p>
          <a:p>
            <a:pPr algn="just" defTabSz="609630">
              <a:lnSpc>
                <a:spcPts val="1983"/>
              </a:lnSpc>
            </a:pPr>
            <a:r>
              <a:rPr lang="en-US" sz="1625" b="1" i="1">
                <a:solidFill>
                  <a:srgbClr val="14386D"/>
                </a:solidFill>
                <a:latin typeface="Garet Bold Italics"/>
                <a:ea typeface="Garet Bold Italics"/>
                <a:cs typeface="Garet Bold Italics"/>
                <a:sym typeface="Garet Bold Italics"/>
              </a:rPr>
              <a:t>Direct incurred loss ratio (2012-2021)</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Countrywide: 59.7%</a:t>
            </a:r>
          </a:p>
          <a:p>
            <a:pPr algn="ctr" defTabSz="609630">
              <a:lnSpc>
                <a:spcPts val="1983"/>
              </a:lnSpc>
            </a:pPr>
            <a:r>
              <a:rPr lang="en-US" sz="1625" b="1" i="1" u="sng">
                <a:solidFill>
                  <a:srgbClr val="14386D"/>
                </a:solidFill>
                <a:latin typeface="Garet Bold Italics"/>
                <a:ea typeface="Garet Bold Italics"/>
                <a:cs typeface="Garet Bold Italics"/>
                <a:sym typeface="Garet Bold Italics"/>
              </a:rPr>
              <a:t> California: 73.9%</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 </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Direct underwriting profit </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 Countrywide: 3.6%</a:t>
            </a:r>
          </a:p>
          <a:p>
            <a:pPr algn="ctr" defTabSz="609630">
              <a:lnSpc>
                <a:spcPts val="1983"/>
              </a:lnSpc>
            </a:pPr>
            <a:r>
              <a:rPr lang="en-US" sz="1625" b="1" i="1" u="sng">
                <a:solidFill>
                  <a:srgbClr val="14386D"/>
                </a:solidFill>
                <a:latin typeface="Garet Bold Italics"/>
                <a:ea typeface="Garet Bold Italics"/>
                <a:cs typeface="Garet Bold Italics"/>
                <a:sym typeface="Garet Bold Italics"/>
              </a:rPr>
              <a:t> California: -13.1%</a:t>
            </a:r>
          </a:p>
          <a:p>
            <a:pPr algn="ctr" defTabSz="609630">
              <a:lnSpc>
                <a:spcPts val="1983"/>
              </a:lnSpc>
            </a:pPr>
            <a:endParaRPr lang="en-US" sz="1625" b="1" i="1" u="sng">
              <a:solidFill>
                <a:srgbClr val="14386D"/>
              </a:solidFill>
              <a:latin typeface="Garet Bold Italics"/>
              <a:ea typeface="Garet Bold Italics"/>
              <a:cs typeface="Garet Bold Italics"/>
              <a:sym typeface="Garet Bold Italics"/>
            </a:endParaRPr>
          </a:p>
          <a:p>
            <a:pPr algn="ctr" defTabSz="609630">
              <a:lnSpc>
                <a:spcPts val="1983"/>
              </a:lnSpc>
            </a:pPr>
            <a:r>
              <a:rPr lang="en-US" sz="1625" b="1" i="1">
                <a:solidFill>
                  <a:srgbClr val="14386D"/>
                </a:solidFill>
                <a:latin typeface="Garet Bold Italics"/>
                <a:ea typeface="Garet Bold Italics"/>
                <a:cs typeface="Garet Bold Italics"/>
                <a:sym typeface="Garet Bold Italics"/>
              </a:rPr>
              <a:t>Direct profit on insurance transactions:</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Countrywide: 4.2%</a:t>
            </a:r>
          </a:p>
          <a:p>
            <a:pPr algn="ctr" defTabSz="609630">
              <a:lnSpc>
                <a:spcPts val="1983"/>
              </a:lnSpc>
            </a:pPr>
            <a:r>
              <a:rPr lang="en-US" sz="1625" b="1" i="1" u="sng">
                <a:solidFill>
                  <a:srgbClr val="14386D"/>
                </a:solidFill>
                <a:latin typeface="Garet Bold Italics"/>
                <a:ea typeface="Garet Bold Italics"/>
                <a:cs typeface="Garet Bold Italics"/>
                <a:sym typeface="Garet Bold Italics"/>
              </a:rPr>
              <a:t>California: -6.1%</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 </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Direct return on net worth:</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Countrywide: 7% </a:t>
            </a:r>
          </a:p>
          <a:p>
            <a:pPr algn="ctr" defTabSz="609630">
              <a:lnSpc>
                <a:spcPts val="1983"/>
              </a:lnSpc>
            </a:pPr>
            <a:r>
              <a:rPr lang="en-US" sz="1625" b="1" i="1">
                <a:solidFill>
                  <a:srgbClr val="14386D"/>
                </a:solidFill>
                <a:latin typeface="Garet Bold Italics"/>
                <a:ea typeface="Garet Bold Italics"/>
                <a:cs typeface="Garet Bold Italics"/>
                <a:sym typeface="Garet Bold Italics"/>
              </a:rPr>
              <a:t> </a:t>
            </a:r>
            <a:r>
              <a:rPr lang="en-US" sz="1625" b="1" i="1" u="sng">
                <a:solidFill>
                  <a:srgbClr val="14386D"/>
                </a:solidFill>
                <a:latin typeface="Garet Bold Italics"/>
                <a:ea typeface="Garet Bold Italics"/>
                <a:cs typeface="Garet Bold Italics"/>
                <a:sym typeface="Garet Bold Italics"/>
              </a:rPr>
              <a:t>California: 0.8%</a:t>
            </a:r>
          </a:p>
          <a:p>
            <a:pPr algn="ctr" defTabSz="609630">
              <a:lnSpc>
                <a:spcPts val="2367"/>
              </a:lnSpc>
            </a:pPr>
            <a:endParaRPr lang="en-US" sz="1625" b="1" i="1" u="sng">
              <a:solidFill>
                <a:srgbClr val="14386D"/>
              </a:solidFill>
              <a:latin typeface="Garet Bold Italics"/>
              <a:ea typeface="Garet Bold Italics"/>
              <a:cs typeface="Garet Bold Italics"/>
              <a:sym typeface="Garet Bold Italics"/>
            </a:endParaRPr>
          </a:p>
          <a:p>
            <a:pPr defTabSz="609630">
              <a:lnSpc>
                <a:spcPts val="2367"/>
              </a:lnSpc>
            </a:pPr>
            <a:endParaRPr lang="en-US" sz="1625" b="1" i="1" u="sng">
              <a:solidFill>
                <a:srgbClr val="14386D"/>
              </a:solidFill>
              <a:latin typeface="Garet Bold Italics"/>
              <a:ea typeface="Garet Bold Italics"/>
              <a:cs typeface="Garet Bold Italics"/>
              <a:sym typeface="Garet Bold Italics"/>
            </a:endParaRPr>
          </a:p>
        </p:txBody>
      </p:sp>
      <p:sp>
        <p:nvSpPr>
          <p:cNvPr id="11" name="TextBox 11"/>
          <p:cNvSpPr txBox="1"/>
          <p:nvPr/>
        </p:nvSpPr>
        <p:spPr>
          <a:xfrm>
            <a:off x="481475" y="1173168"/>
            <a:ext cx="4119364" cy="1004634"/>
          </a:xfrm>
          <a:prstGeom prst="rect">
            <a:avLst/>
          </a:prstGeom>
        </p:spPr>
        <p:txBody>
          <a:bodyPr lIns="0" tIns="0" rIns="0" bIns="0" rtlCol="0" anchor="t">
            <a:spAutoFit/>
          </a:bodyPr>
          <a:lstStyle/>
          <a:p>
            <a:pPr algn="ctr" defTabSz="609630">
              <a:lnSpc>
                <a:spcPts val="4054"/>
              </a:lnSpc>
              <a:spcBef>
                <a:spcPct val="0"/>
              </a:spcBef>
            </a:pPr>
            <a:r>
              <a:rPr lang="en-US" sz="2895" b="1">
                <a:solidFill>
                  <a:srgbClr val="14386D"/>
                </a:solidFill>
                <a:latin typeface="Poppins Bold"/>
                <a:ea typeface="Poppins Bold"/>
                <a:cs typeface="Poppins Bold"/>
                <a:sym typeface="Poppins Bold"/>
              </a:rPr>
              <a:t>CALIFORNIA CONTEXT </a:t>
            </a:r>
          </a:p>
        </p:txBody>
      </p:sp>
      <p:sp>
        <p:nvSpPr>
          <p:cNvPr id="12" name="TextBox 12"/>
          <p:cNvSpPr txBox="1"/>
          <p:nvPr/>
        </p:nvSpPr>
        <p:spPr>
          <a:xfrm>
            <a:off x="481476" y="6061511"/>
            <a:ext cx="2597150" cy="293478"/>
          </a:xfrm>
          <a:prstGeom prst="rect">
            <a:avLst/>
          </a:prstGeom>
        </p:spPr>
        <p:txBody>
          <a:bodyPr lIns="0" tIns="0" rIns="0" bIns="0" rtlCol="0" anchor="t">
            <a:spAutoFit/>
          </a:bodyPr>
          <a:lstStyle/>
          <a:p>
            <a:pPr algn="ctr" defTabSz="609630">
              <a:lnSpc>
                <a:spcPts val="1161"/>
              </a:lnSpc>
              <a:spcBef>
                <a:spcPct val="0"/>
              </a:spcBef>
            </a:pPr>
            <a:r>
              <a:rPr lang="en-US" sz="829">
                <a:solidFill>
                  <a:srgbClr val="FFFFFF"/>
                </a:solidFill>
                <a:latin typeface="Glacial Indifference"/>
                <a:ea typeface="Glacial Indifference"/>
                <a:cs typeface="Glacial Indifference"/>
                <a:sym typeface="Glacial Indifference"/>
              </a:rPr>
              <a:t>Source: NAIC Profitability Report (released January 2023)</a:t>
            </a:r>
          </a:p>
        </p:txBody>
      </p:sp>
      <p:sp>
        <p:nvSpPr>
          <p:cNvPr id="13" name="Freeform 13"/>
          <p:cNvSpPr/>
          <p:nvPr/>
        </p:nvSpPr>
        <p:spPr>
          <a:xfrm flipV="1">
            <a:off x="58677" y="-60124"/>
            <a:ext cx="1919191" cy="1604923"/>
          </a:xfrm>
          <a:custGeom>
            <a:avLst/>
            <a:gdLst/>
            <a:ahLst/>
            <a:cxnLst/>
            <a:rect l="l" t="t" r="r" b="b"/>
            <a:pathLst>
              <a:path w="2878786" h="2407385">
                <a:moveTo>
                  <a:pt x="0" y="2407385"/>
                </a:moveTo>
                <a:lnTo>
                  <a:pt x="2878787" y="2407385"/>
                </a:lnTo>
                <a:lnTo>
                  <a:pt x="2878787" y="0"/>
                </a:lnTo>
                <a:lnTo>
                  <a:pt x="0" y="0"/>
                </a:lnTo>
                <a:lnTo>
                  <a:pt x="0" y="240738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4167" y="895858"/>
            <a:ext cx="2766327" cy="4778241"/>
          </a:xfrm>
          <a:custGeom>
            <a:avLst/>
            <a:gdLst/>
            <a:ahLst/>
            <a:cxnLst/>
            <a:rect l="l" t="t" r="r" b="b"/>
            <a:pathLst>
              <a:path w="4149490" h="7167362">
                <a:moveTo>
                  <a:pt x="0" y="0"/>
                </a:moveTo>
                <a:lnTo>
                  <a:pt x="4149490" y="0"/>
                </a:lnTo>
                <a:lnTo>
                  <a:pt x="4149490" y="7167362"/>
                </a:lnTo>
                <a:lnTo>
                  <a:pt x="0" y="71673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4676915" y="1019969"/>
            <a:ext cx="2913329" cy="5048120"/>
          </a:xfrm>
          <a:custGeom>
            <a:avLst/>
            <a:gdLst/>
            <a:ahLst/>
            <a:cxnLst/>
            <a:rect l="l" t="t" r="r" b="b"/>
            <a:pathLst>
              <a:path w="4369993" h="7572180">
                <a:moveTo>
                  <a:pt x="0" y="0"/>
                </a:moveTo>
                <a:lnTo>
                  <a:pt x="4369993" y="0"/>
                </a:lnTo>
                <a:lnTo>
                  <a:pt x="4369993" y="7572180"/>
                </a:lnTo>
                <a:lnTo>
                  <a:pt x="0" y="75721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TextBox 4"/>
          <p:cNvSpPr txBox="1"/>
          <p:nvPr/>
        </p:nvSpPr>
        <p:spPr>
          <a:xfrm>
            <a:off x="4816780" y="3377171"/>
            <a:ext cx="2612383" cy="2389757"/>
          </a:xfrm>
          <a:prstGeom prst="rect">
            <a:avLst/>
          </a:prstGeom>
        </p:spPr>
        <p:txBody>
          <a:bodyPr lIns="0" tIns="0" rIns="0" bIns="0" rtlCol="0" anchor="t">
            <a:spAutoFit/>
          </a:bodyPr>
          <a:lstStyle/>
          <a:p>
            <a:pPr algn="ctr" defTabSz="609630">
              <a:lnSpc>
                <a:spcPts val="2665"/>
              </a:lnSpc>
            </a:pPr>
            <a:r>
              <a:rPr lang="en-US">
                <a:solidFill>
                  <a:srgbClr val="FFFFFF"/>
                </a:solidFill>
                <a:latin typeface="Arial MT Pro"/>
                <a:ea typeface="Arial MT Pro"/>
                <a:cs typeface="Arial MT Pro"/>
                <a:sym typeface="Arial MT Pro"/>
              </a:rPr>
              <a:t>Uses catastrophe modeling for precise wildfire risk pricing, factoring in mitigation at property, community, and landscape scales to ensure market stability.</a:t>
            </a:r>
          </a:p>
        </p:txBody>
      </p:sp>
      <p:sp>
        <p:nvSpPr>
          <p:cNvPr id="5" name="TextBox 5"/>
          <p:cNvSpPr txBox="1"/>
          <p:nvPr/>
        </p:nvSpPr>
        <p:spPr>
          <a:xfrm>
            <a:off x="4966487" y="1353980"/>
            <a:ext cx="2462676" cy="1436291"/>
          </a:xfrm>
          <a:prstGeom prst="rect">
            <a:avLst/>
          </a:prstGeom>
        </p:spPr>
        <p:txBody>
          <a:bodyPr lIns="0" tIns="0" rIns="0" bIns="0" rtlCol="0" anchor="t">
            <a:spAutoFit/>
          </a:bodyPr>
          <a:lstStyle/>
          <a:p>
            <a:pPr algn="ctr" defTabSz="609630">
              <a:lnSpc>
                <a:spcPts val="2772"/>
              </a:lnSpc>
            </a:pPr>
            <a:r>
              <a:rPr lang="en-US" sz="2666" b="1">
                <a:solidFill>
                  <a:srgbClr val="FFFFFF"/>
                </a:solidFill>
                <a:latin typeface="Arial MT Pro Bold"/>
                <a:ea typeface="Arial MT Pro Bold"/>
                <a:cs typeface="Arial MT Pro Bold"/>
                <a:sym typeface="Arial MT Pro Bold"/>
              </a:rPr>
              <a:t>SUSTAINABLE INSURANCE</a:t>
            </a:r>
          </a:p>
          <a:p>
            <a:pPr algn="ctr" defTabSz="609630">
              <a:lnSpc>
                <a:spcPts val="2772"/>
              </a:lnSpc>
            </a:pPr>
            <a:r>
              <a:rPr lang="en-US" sz="2666" b="1">
                <a:solidFill>
                  <a:srgbClr val="FFFFFF"/>
                </a:solidFill>
                <a:latin typeface="Arial MT Pro Bold"/>
                <a:ea typeface="Arial MT Pro Bold"/>
                <a:cs typeface="Arial MT Pro Bold"/>
                <a:sym typeface="Arial MT Pro Bold"/>
              </a:rPr>
              <a:t>STRATEGY</a:t>
            </a:r>
          </a:p>
          <a:p>
            <a:pPr algn="ctr" defTabSz="609630">
              <a:lnSpc>
                <a:spcPts val="2772"/>
              </a:lnSpc>
            </a:pPr>
            <a:r>
              <a:rPr lang="en-US" sz="2666" b="1">
                <a:solidFill>
                  <a:srgbClr val="FFFFFF"/>
                </a:solidFill>
                <a:latin typeface="Arial MT Pro Bold"/>
                <a:ea typeface="Arial MT Pro Bold"/>
                <a:cs typeface="Arial MT Pro Bold"/>
                <a:sym typeface="Arial MT Pro Bold"/>
              </a:rPr>
              <a:t>(2023-2024)</a:t>
            </a:r>
          </a:p>
        </p:txBody>
      </p:sp>
      <p:grpSp>
        <p:nvGrpSpPr>
          <p:cNvPr id="6" name="Group 6"/>
          <p:cNvGrpSpPr/>
          <p:nvPr/>
        </p:nvGrpSpPr>
        <p:grpSpPr>
          <a:xfrm>
            <a:off x="264167" y="221501"/>
            <a:ext cx="515607" cy="515607"/>
            <a:chOff x="0" y="0"/>
            <a:chExt cx="1031215" cy="1031215"/>
          </a:xfrm>
        </p:grpSpPr>
        <p:sp>
          <p:nvSpPr>
            <p:cNvPr id="7" name="Freeform 7"/>
            <p:cNvSpPr/>
            <p:nvPr/>
          </p:nvSpPr>
          <p:spPr>
            <a:xfrm>
              <a:off x="0" y="0"/>
              <a:ext cx="1031240" cy="1031240"/>
            </a:xfrm>
            <a:custGeom>
              <a:avLst/>
              <a:gdLst/>
              <a:ahLst/>
              <a:cxnLst/>
              <a:rect l="l" t="t" r="r" b="b"/>
              <a:pathLst>
                <a:path w="1031240" h="1031240">
                  <a:moveTo>
                    <a:pt x="0" y="0"/>
                  </a:moveTo>
                  <a:lnTo>
                    <a:pt x="1031240" y="0"/>
                  </a:lnTo>
                  <a:lnTo>
                    <a:pt x="1031240" y="1031240"/>
                  </a:lnTo>
                  <a:lnTo>
                    <a:pt x="0" y="1031240"/>
                  </a:lnTo>
                  <a:lnTo>
                    <a:pt x="0" y="0"/>
                  </a:lnTo>
                  <a:close/>
                </a:path>
              </a:pathLst>
            </a:custGeom>
            <a:blipFill>
              <a:blip r:embed="rId5"/>
              <a:stretch>
                <a:fillRect r="2" b="2"/>
              </a:stretch>
            </a:blipFill>
          </p:spPr>
          <p:txBody>
            <a:bodyPr/>
            <a:lstStyle/>
            <a:p>
              <a:pPr defTabSz="609630"/>
              <a:endParaRPr lang="en-US" sz="1200">
                <a:solidFill>
                  <a:prstClr val="black"/>
                </a:solidFill>
                <a:latin typeface="Calibri"/>
              </a:endParaRPr>
            </a:p>
          </p:txBody>
        </p:sp>
      </p:grpSp>
      <p:grpSp>
        <p:nvGrpSpPr>
          <p:cNvPr id="8" name="Group 8"/>
          <p:cNvGrpSpPr/>
          <p:nvPr/>
        </p:nvGrpSpPr>
        <p:grpSpPr>
          <a:xfrm>
            <a:off x="3496774" y="2688699"/>
            <a:ext cx="716591" cy="880535"/>
            <a:chOff x="0" y="0"/>
            <a:chExt cx="1433182" cy="1761071"/>
          </a:xfrm>
        </p:grpSpPr>
        <p:sp>
          <p:nvSpPr>
            <p:cNvPr id="9" name="Freeform 9"/>
            <p:cNvSpPr/>
            <p:nvPr/>
          </p:nvSpPr>
          <p:spPr>
            <a:xfrm>
              <a:off x="16891" y="16891"/>
              <a:ext cx="1399286" cy="1727200"/>
            </a:xfrm>
            <a:custGeom>
              <a:avLst/>
              <a:gdLst/>
              <a:ahLst/>
              <a:cxnLst/>
              <a:rect l="l" t="t" r="r" b="b"/>
              <a:pathLst>
                <a:path w="1399286" h="1727200">
                  <a:moveTo>
                    <a:pt x="0" y="0"/>
                  </a:moveTo>
                  <a:lnTo>
                    <a:pt x="699643" y="0"/>
                  </a:lnTo>
                  <a:lnTo>
                    <a:pt x="1399286" y="863600"/>
                  </a:lnTo>
                  <a:lnTo>
                    <a:pt x="699643" y="1727200"/>
                  </a:lnTo>
                  <a:lnTo>
                    <a:pt x="0" y="1727200"/>
                  </a:lnTo>
                  <a:lnTo>
                    <a:pt x="699643" y="863600"/>
                  </a:lnTo>
                  <a:close/>
                </a:path>
              </a:pathLst>
            </a:custGeom>
            <a:solidFill>
              <a:srgbClr val="1A3C5C"/>
            </a:solidFill>
          </p:spPr>
          <p:txBody>
            <a:bodyPr/>
            <a:lstStyle/>
            <a:p>
              <a:pPr defTabSz="609630"/>
              <a:endParaRPr lang="en-US" sz="1200">
                <a:solidFill>
                  <a:prstClr val="black"/>
                </a:solidFill>
                <a:latin typeface="Calibri"/>
              </a:endParaRPr>
            </a:p>
          </p:txBody>
        </p:sp>
        <p:sp>
          <p:nvSpPr>
            <p:cNvPr id="10" name="Freeform 10"/>
            <p:cNvSpPr/>
            <p:nvPr/>
          </p:nvSpPr>
          <p:spPr>
            <a:xfrm>
              <a:off x="-3" y="0"/>
              <a:ext cx="1433198" cy="1760982"/>
            </a:xfrm>
            <a:custGeom>
              <a:avLst/>
              <a:gdLst/>
              <a:ahLst/>
              <a:cxnLst/>
              <a:rect l="l" t="t" r="r" b="b"/>
              <a:pathLst>
                <a:path w="1433198" h="1760982">
                  <a:moveTo>
                    <a:pt x="16894" y="0"/>
                  </a:moveTo>
                  <a:lnTo>
                    <a:pt x="716537" y="0"/>
                  </a:lnTo>
                  <a:cubicBezTo>
                    <a:pt x="721617" y="0"/>
                    <a:pt x="726443" y="2286"/>
                    <a:pt x="729745" y="6223"/>
                  </a:cubicBezTo>
                  <a:lnTo>
                    <a:pt x="1429388" y="869823"/>
                  </a:lnTo>
                  <a:cubicBezTo>
                    <a:pt x="1434468" y="876046"/>
                    <a:pt x="1434468" y="884936"/>
                    <a:pt x="1429388" y="891159"/>
                  </a:cubicBezTo>
                  <a:lnTo>
                    <a:pt x="729745" y="1754759"/>
                  </a:lnTo>
                  <a:cubicBezTo>
                    <a:pt x="726570" y="1758696"/>
                    <a:pt x="721744" y="1760982"/>
                    <a:pt x="716537" y="1760982"/>
                  </a:cubicBezTo>
                  <a:lnTo>
                    <a:pt x="16894" y="1760982"/>
                  </a:lnTo>
                  <a:cubicBezTo>
                    <a:pt x="10417" y="1760982"/>
                    <a:pt x="4448" y="1757172"/>
                    <a:pt x="1654" y="1751330"/>
                  </a:cubicBezTo>
                  <a:cubicBezTo>
                    <a:pt x="-1140" y="1745488"/>
                    <a:pt x="-378" y="1738503"/>
                    <a:pt x="3813" y="1733423"/>
                  </a:cubicBezTo>
                  <a:lnTo>
                    <a:pt x="703456" y="869823"/>
                  </a:lnTo>
                  <a:lnTo>
                    <a:pt x="716664" y="880491"/>
                  </a:lnTo>
                  <a:lnTo>
                    <a:pt x="703456" y="891159"/>
                  </a:lnTo>
                  <a:lnTo>
                    <a:pt x="3813" y="27559"/>
                  </a:lnTo>
                  <a:cubicBezTo>
                    <a:pt x="-378" y="22479"/>
                    <a:pt x="-1140" y="15494"/>
                    <a:pt x="1654" y="9652"/>
                  </a:cubicBezTo>
                  <a:cubicBezTo>
                    <a:pt x="4448" y="3810"/>
                    <a:pt x="10417" y="0"/>
                    <a:pt x="16894" y="0"/>
                  </a:cubicBezTo>
                  <a:moveTo>
                    <a:pt x="16894" y="33909"/>
                  </a:moveTo>
                  <a:lnTo>
                    <a:pt x="16894" y="16891"/>
                  </a:lnTo>
                  <a:lnTo>
                    <a:pt x="30102" y="6223"/>
                  </a:lnTo>
                  <a:lnTo>
                    <a:pt x="729745" y="869823"/>
                  </a:lnTo>
                  <a:cubicBezTo>
                    <a:pt x="734825" y="876046"/>
                    <a:pt x="734825" y="884936"/>
                    <a:pt x="729745" y="891159"/>
                  </a:cubicBezTo>
                  <a:lnTo>
                    <a:pt x="30102" y="1754759"/>
                  </a:lnTo>
                  <a:lnTo>
                    <a:pt x="16894" y="1744091"/>
                  </a:lnTo>
                  <a:lnTo>
                    <a:pt x="16894" y="1727200"/>
                  </a:lnTo>
                  <a:lnTo>
                    <a:pt x="716537" y="1727200"/>
                  </a:lnTo>
                  <a:lnTo>
                    <a:pt x="716537" y="1744091"/>
                  </a:lnTo>
                  <a:lnTo>
                    <a:pt x="703329" y="1733423"/>
                  </a:lnTo>
                  <a:lnTo>
                    <a:pt x="1402972" y="869823"/>
                  </a:lnTo>
                  <a:lnTo>
                    <a:pt x="1416180" y="880491"/>
                  </a:lnTo>
                  <a:lnTo>
                    <a:pt x="1402972" y="891159"/>
                  </a:lnTo>
                  <a:lnTo>
                    <a:pt x="703329" y="27559"/>
                  </a:lnTo>
                  <a:lnTo>
                    <a:pt x="716537" y="16891"/>
                  </a:lnTo>
                  <a:lnTo>
                    <a:pt x="716537" y="33909"/>
                  </a:lnTo>
                  <a:lnTo>
                    <a:pt x="16894" y="33909"/>
                  </a:lnTo>
                  <a:close/>
                </a:path>
              </a:pathLst>
            </a:custGeom>
            <a:solidFill>
              <a:srgbClr val="1A3C5C"/>
            </a:solidFill>
          </p:spPr>
          <p:txBody>
            <a:bodyPr/>
            <a:lstStyle/>
            <a:p>
              <a:pPr defTabSz="609630"/>
              <a:endParaRPr lang="en-US" sz="1200">
                <a:solidFill>
                  <a:prstClr val="black"/>
                </a:solidFill>
                <a:latin typeface="Calibri"/>
              </a:endParaRPr>
            </a:p>
          </p:txBody>
        </p:sp>
      </p:grpSp>
      <p:grpSp>
        <p:nvGrpSpPr>
          <p:cNvPr id="11" name="Group 11"/>
          <p:cNvGrpSpPr/>
          <p:nvPr/>
        </p:nvGrpSpPr>
        <p:grpSpPr>
          <a:xfrm>
            <a:off x="7865168" y="2723090"/>
            <a:ext cx="716591" cy="880535"/>
            <a:chOff x="0" y="0"/>
            <a:chExt cx="1433182" cy="1761071"/>
          </a:xfrm>
        </p:grpSpPr>
        <p:sp>
          <p:nvSpPr>
            <p:cNvPr id="12" name="Freeform 12"/>
            <p:cNvSpPr/>
            <p:nvPr/>
          </p:nvSpPr>
          <p:spPr>
            <a:xfrm>
              <a:off x="16891" y="16891"/>
              <a:ext cx="1399286" cy="1727200"/>
            </a:xfrm>
            <a:custGeom>
              <a:avLst/>
              <a:gdLst/>
              <a:ahLst/>
              <a:cxnLst/>
              <a:rect l="l" t="t" r="r" b="b"/>
              <a:pathLst>
                <a:path w="1399286" h="1727200">
                  <a:moveTo>
                    <a:pt x="0" y="0"/>
                  </a:moveTo>
                  <a:lnTo>
                    <a:pt x="699643" y="0"/>
                  </a:lnTo>
                  <a:lnTo>
                    <a:pt x="1399286" y="863600"/>
                  </a:lnTo>
                  <a:lnTo>
                    <a:pt x="699643" y="1727200"/>
                  </a:lnTo>
                  <a:lnTo>
                    <a:pt x="0" y="1727200"/>
                  </a:lnTo>
                  <a:lnTo>
                    <a:pt x="699643" y="863600"/>
                  </a:lnTo>
                  <a:close/>
                </a:path>
              </a:pathLst>
            </a:custGeom>
            <a:solidFill>
              <a:srgbClr val="1A3C5C"/>
            </a:solidFill>
          </p:spPr>
          <p:txBody>
            <a:bodyPr/>
            <a:lstStyle/>
            <a:p>
              <a:pPr defTabSz="609630"/>
              <a:endParaRPr lang="en-US" sz="1200">
                <a:solidFill>
                  <a:prstClr val="black"/>
                </a:solidFill>
                <a:latin typeface="Calibri"/>
              </a:endParaRPr>
            </a:p>
          </p:txBody>
        </p:sp>
        <p:sp>
          <p:nvSpPr>
            <p:cNvPr id="13" name="Freeform 13"/>
            <p:cNvSpPr/>
            <p:nvPr/>
          </p:nvSpPr>
          <p:spPr>
            <a:xfrm>
              <a:off x="-3" y="0"/>
              <a:ext cx="1433198" cy="1760982"/>
            </a:xfrm>
            <a:custGeom>
              <a:avLst/>
              <a:gdLst/>
              <a:ahLst/>
              <a:cxnLst/>
              <a:rect l="l" t="t" r="r" b="b"/>
              <a:pathLst>
                <a:path w="1433198" h="1760982">
                  <a:moveTo>
                    <a:pt x="16894" y="0"/>
                  </a:moveTo>
                  <a:lnTo>
                    <a:pt x="716537" y="0"/>
                  </a:lnTo>
                  <a:cubicBezTo>
                    <a:pt x="721617" y="0"/>
                    <a:pt x="726443" y="2286"/>
                    <a:pt x="729745" y="6223"/>
                  </a:cubicBezTo>
                  <a:lnTo>
                    <a:pt x="1429388" y="869823"/>
                  </a:lnTo>
                  <a:cubicBezTo>
                    <a:pt x="1434468" y="876046"/>
                    <a:pt x="1434468" y="884936"/>
                    <a:pt x="1429388" y="891159"/>
                  </a:cubicBezTo>
                  <a:lnTo>
                    <a:pt x="729745" y="1754759"/>
                  </a:lnTo>
                  <a:cubicBezTo>
                    <a:pt x="726570" y="1758696"/>
                    <a:pt x="721744" y="1760982"/>
                    <a:pt x="716537" y="1760982"/>
                  </a:cubicBezTo>
                  <a:lnTo>
                    <a:pt x="16894" y="1760982"/>
                  </a:lnTo>
                  <a:cubicBezTo>
                    <a:pt x="10417" y="1760982"/>
                    <a:pt x="4448" y="1757172"/>
                    <a:pt x="1654" y="1751330"/>
                  </a:cubicBezTo>
                  <a:cubicBezTo>
                    <a:pt x="-1140" y="1745488"/>
                    <a:pt x="-378" y="1738503"/>
                    <a:pt x="3813" y="1733423"/>
                  </a:cubicBezTo>
                  <a:lnTo>
                    <a:pt x="703456" y="869823"/>
                  </a:lnTo>
                  <a:lnTo>
                    <a:pt x="716664" y="880491"/>
                  </a:lnTo>
                  <a:lnTo>
                    <a:pt x="703456" y="891159"/>
                  </a:lnTo>
                  <a:lnTo>
                    <a:pt x="3813" y="27559"/>
                  </a:lnTo>
                  <a:cubicBezTo>
                    <a:pt x="-378" y="22479"/>
                    <a:pt x="-1140" y="15494"/>
                    <a:pt x="1654" y="9652"/>
                  </a:cubicBezTo>
                  <a:cubicBezTo>
                    <a:pt x="4448" y="3810"/>
                    <a:pt x="10417" y="0"/>
                    <a:pt x="16894" y="0"/>
                  </a:cubicBezTo>
                  <a:moveTo>
                    <a:pt x="16894" y="33909"/>
                  </a:moveTo>
                  <a:lnTo>
                    <a:pt x="16894" y="16891"/>
                  </a:lnTo>
                  <a:lnTo>
                    <a:pt x="30102" y="6223"/>
                  </a:lnTo>
                  <a:lnTo>
                    <a:pt x="729745" y="869823"/>
                  </a:lnTo>
                  <a:cubicBezTo>
                    <a:pt x="734825" y="876046"/>
                    <a:pt x="734825" y="884936"/>
                    <a:pt x="729745" y="891159"/>
                  </a:cubicBezTo>
                  <a:lnTo>
                    <a:pt x="30102" y="1754759"/>
                  </a:lnTo>
                  <a:lnTo>
                    <a:pt x="16894" y="1744091"/>
                  </a:lnTo>
                  <a:lnTo>
                    <a:pt x="16894" y="1727200"/>
                  </a:lnTo>
                  <a:lnTo>
                    <a:pt x="716537" y="1727200"/>
                  </a:lnTo>
                  <a:lnTo>
                    <a:pt x="716537" y="1744091"/>
                  </a:lnTo>
                  <a:lnTo>
                    <a:pt x="703329" y="1733423"/>
                  </a:lnTo>
                  <a:lnTo>
                    <a:pt x="1402972" y="869823"/>
                  </a:lnTo>
                  <a:lnTo>
                    <a:pt x="1416180" y="880491"/>
                  </a:lnTo>
                  <a:lnTo>
                    <a:pt x="1402972" y="891159"/>
                  </a:lnTo>
                  <a:lnTo>
                    <a:pt x="703329" y="27559"/>
                  </a:lnTo>
                  <a:lnTo>
                    <a:pt x="716537" y="16891"/>
                  </a:lnTo>
                  <a:lnTo>
                    <a:pt x="716537" y="33909"/>
                  </a:lnTo>
                  <a:lnTo>
                    <a:pt x="16894" y="33909"/>
                  </a:lnTo>
                  <a:close/>
                </a:path>
              </a:pathLst>
            </a:custGeom>
            <a:solidFill>
              <a:srgbClr val="1A3C5C"/>
            </a:solidFill>
          </p:spPr>
          <p:txBody>
            <a:bodyPr/>
            <a:lstStyle/>
            <a:p>
              <a:pPr defTabSz="609630"/>
              <a:endParaRPr lang="en-US" sz="1200">
                <a:solidFill>
                  <a:prstClr val="black"/>
                </a:solidFill>
                <a:latin typeface="Calibri"/>
              </a:endParaRPr>
            </a:p>
          </p:txBody>
        </p:sp>
      </p:grpSp>
      <p:sp>
        <p:nvSpPr>
          <p:cNvPr id="14" name="Freeform 14"/>
          <p:cNvSpPr/>
          <p:nvPr/>
        </p:nvSpPr>
        <p:spPr>
          <a:xfrm>
            <a:off x="407513" y="995631"/>
            <a:ext cx="2844112" cy="4928183"/>
          </a:xfrm>
          <a:custGeom>
            <a:avLst/>
            <a:gdLst/>
            <a:ahLst/>
            <a:cxnLst/>
            <a:rect l="l" t="t" r="r" b="b"/>
            <a:pathLst>
              <a:path w="4266168" h="7392275">
                <a:moveTo>
                  <a:pt x="0" y="0"/>
                </a:moveTo>
                <a:lnTo>
                  <a:pt x="4266168" y="0"/>
                </a:lnTo>
                <a:lnTo>
                  <a:pt x="4266168" y="7392275"/>
                </a:lnTo>
                <a:lnTo>
                  <a:pt x="0" y="739227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a:off x="8754802" y="1079565"/>
            <a:ext cx="2913329" cy="5048120"/>
          </a:xfrm>
          <a:custGeom>
            <a:avLst/>
            <a:gdLst/>
            <a:ahLst/>
            <a:cxnLst/>
            <a:rect l="l" t="t" r="r" b="b"/>
            <a:pathLst>
              <a:path w="4369993" h="7572180">
                <a:moveTo>
                  <a:pt x="0" y="0"/>
                </a:moveTo>
                <a:lnTo>
                  <a:pt x="4369993" y="0"/>
                </a:lnTo>
                <a:lnTo>
                  <a:pt x="4369993" y="7572179"/>
                </a:lnTo>
                <a:lnTo>
                  <a:pt x="0" y="757217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6" name="TextBox 16"/>
          <p:cNvSpPr txBox="1"/>
          <p:nvPr/>
        </p:nvSpPr>
        <p:spPr>
          <a:xfrm>
            <a:off x="939770" y="43701"/>
            <a:ext cx="8602365" cy="749885"/>
          </a:xfrm>
          <a:prstGeom prst="rect">
            <a:avLst/>
          </a:prstGeom>
        </p:spPr>
        <p:txBody>
          <a:bodyPr lIns="0" tIns="0" rIns="0" bIns="0" rtlCol="0" anchor="t">
            <a:spAutoFit/>
          </a:bodyPr>
          <a:lstStyle/>
          <a:p>
            <a:pPr algn="ctr" defTabSz="609630">
              <a:lnSpc>
                <a:spcPts val="6440"/>
              </a:lnSpc>
            </a:pPr>
            <a:r>
              <a:rPr lang="en-US" sz="4600" b="1">
                <a:solidFill>
                  <a:srgbClr val="14386D"/>
                </a:solidFill>
                <a:latin typeface="Arial MT Pro Bold"/>
                <a:ea typeface="Arial MT Pro Bold"/>
                <a:cs typeface="Arial MT Pro Bold"/>
                <a:sym typeface="Arial MT Pro Bold"/>
              </a:rPr>
              <a:t>COMMISSIONER‘S RESPONSE</a:t>
            </a:r>
          </a:p>
        </p:txBody>
      </p:sp>
      <p:sp>
        <p:nvSpPr>
          <p:cNvPr id="17" name="Freeform 17"/>
          <p:cNvSpPr/>
          <p:nvPr/>
        </p:nvSpPr>
        <p:spPr>
          <a:xfrm rot="5400000" flipV="1">
            <a:off x="10236357" y="266825"/>
            <a:ext cx="3258923" cy="2725275"/>
          </a:xfrm>
          <a:custGeom>
            <a:avLst/>
            <a:gdLst/>
            <a:ahLst/>
            <a:cxnLst/>
            <a:rect l="l" t="t" r="r" b="b"/>
            <a:pathLst>
              <a:path w="4888385" h="4087912">
                <a:moveTo>
                  <a:pt x="0" y="4087912"/>
                </a:moveTo>
                <a:lnTo>
                  <a:pt x="4888385" y="4087912"/>
                </a:lnTo>
                <a:lnTo>
                  <a:pt x="4888385" y="0"/>
                </a:lnTo>
                <a:lnTo>
                  <a:pt x="0" y="0"/>
                </a:lnTo>
                <a:lnTo>
                  <a:pt x="0" y="4087912"/>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8" name="Freeform 18"/>
          <p:cNvSpPr/>
          <p:nvPr/>
        </p:nvSpPr>
        <p:spPr>
          <a:xfrm rot="-5400000" flipV="1">
            <a:off x="-1234203" y="4549805"/>
            <a:ext cx="3258923" cy="2725275"/>
          </a:xfrm>
          <a:custGeom>
            <a:avLst/>
            <a:gdLst/>
            <a:ahLst/>
            <a:cxnLst/>
            <a:rect l="l" t="t" r="r" b="b"/>
            <a:pathLst>
              <a:path w="4888385" h="4087912">
                <a:moveTo>
                  <a:pt x="0" y="4087913"/>
                </a:moveTo>
                <a:lnTo>
                  <a:pt x="4888385" y="4087913"/>
                </a:lnTo>
                <a:lnTo>
                  <a:pt x="4888385" y="0"/>
                </a:lnTo>
                <a:lnTo>
                  <a:pt x="0" y="0"/>
                </a:lnTo>
                <a:lnTo>
                  <a:pt x="0" y="4087913"/>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9" name="TextBox 19"/>
          <p:cNvSpPr txBox="1"/>
          <p:nvPr/>
        </p:nvSpPr>
        <p:spPr>
          <a:xfrm>
            <a:off x="655492" y="3039701"/>
            <a:ext cx="2375001" cy="2638543"/>
          </a:xfrm>
          <a:prstGeom prst="rect">
            <a:avLst/>
          </a:prstGeom>
        </p:spPr>
        <p:txBody>
          <a:bodyPr lIns="0" tIns="0" rIns="0" bIns="0" rtlCol="0" anchor="t">
            <a:spAutoFit/>
          </a:bodyPr>
          <a:lstStyle/>
          <a:p>
            <a:pPr algn="ctr" defTabSz="609630">
              <a:lnSpc>
                <a:spcPts val="2561"/>
              </a:lnSpc>
            </a:pPr>
            <a:r>
              <a:rPr lang="en-US" sz="1866">
                <a:solidFill>
                  <a:srgbClr val="FFFFFF"/>
                </a:solidFill>
                <a:latin typeface="Arial MT Pro"/>
                <a:ea typeface="Arial MT Pro"/>
                <a:cs typeface="Arial MT Pro"/>
                <a:sym typeface="Arial MT Pro"/>
              </a:rPr>
              <a:t>Mandates insurers offer premium discounts for homeowners implementing wildfire mitigations while rewarding risk reduction.</a:t>
            </a:r>
          </a:p>
        </p:txBody>
      </p:sp>
      <p:sp>
        <p:nvSpPr>
          <p:cNvPr id="20" name="TextBox 20"/>
          <p:cNvSpPr txBox="1"/>
          <p:nvPr/>
        </p:nvSpPr>
        <p:spPr>
          <a:xfrm>
            <a:off x="452816" y="1353980"/>
            <a:ext cx="2610161" cy="1077218"/>
          </a:xfrm>
          <a:prstGeom prst="rect">
            <a:avLst/>
          </a:prstGeom>
        </p:spPr>
        <p:txBody>
          <a:bodyPr lIns="0" tIns="0" rIns="0" bIns="0" rtlCol="0" anchor="t">
            <a:spAutoFit/>
          </a:bodyPr>
          <a:lstStyle/>
          <a:p>
            <a:pPr algn="ctr" defTabSz="609630">
              <a:lnSpc>
                <a:spcPts val="2772"/>
              </a:lnSpc>
            </a:pPr>
            <a:r>
              <a:rPr lang="en-US" sz="2666" b="1">
                <a:solidFill>
                  <a:srgbClr val="FFFFFF"/>
                </a:solidFill>
                <a:latin typeface="Arial MT Pro Bold"/>
                <a:ea typeface="Arial MT Pro Bold"/>
                <a:cs typeface="Arial MT Pro Bold"/>
                <a:sym typeface="Arial MT Pro Bold"/>
              </a:rPr>
              <a:t>SAFER FROM WILDFIRES (2022)</a:t>
            </a:r>
          </a:p>
        </p:txBody>
      </p:sp>
      <p:sp>
        <p:nvSpPr>
          <p:cNvPr id="21" name="Freeform 21"/>
          <p:cNvSpPr/>
          <p:nvPr/>
        </p:nvSpPr>
        <p:spPr>
          <a:xfrm rot="-10800000" flipV="1">
            <a:off x="8934307" y="4549805"/>
            <a:ext cx="3258923" cy="2725275"/>
          </a:xfrm>
          <a:custGeom>
            <a:avLst/>
            <a:gdLst/>
            <a:ahLst/>
            <a:cxnLst/>
            <a:rect l="l" t="t" r="r" b="b"/>
            <a:pathLst>
              <a:path w="4888385" h="4087912">
                <a:moveTo>
                  <a:pt x="0" y="4087913"/>
                </a:moveTo>
                <a:lnTo>
                  <a:pt x="4888386" y="4087913"/>
                </a:lnTo>
                <a:lnTo>
                  <a:pt x="4888386" y="0"/>
                </a:lnTo>
                <a:lnTo>
                  <a:pt x="0" y="0"/>
                </a:lnTo>
                <a:lnTo>
                  <a:pt x="0" y="4087913"/>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22" name="TextBox 22"/>
          <p:cNvSpPr txBox="1"/>
          <p:nvPr/>
        </p:nvSpPr>
        <p:spPr>
          <a:xfrm>
            <a:off x="8951881" y="3486463"/>
            <a:ext cx="2554319" cy="1971694"/>
          </a:xfrm>
          <a:prstGeom prst="rect">
            <a:avLst/>
          </a:prstGeom>
        </p:spPr>
        <p:txBody>
          <a:bodyPr lIns="0" tIns="0" rIns="0" bIns="0" rtlCol="0" anchor="t">
            <a:spAutoFit/>
          </a:bodyPr>
          <a:lstStyle/>
          <a:p>
            <a:pPr algn="ctr" defTabSz="609630">
              <a:lnSpc>
                <a:spcPts val="2561"/>
              </a:lnSpc>
            </a:pPr>
            <a:r>
              <a:rPr lang="en-US" sz="1866">
                <a:solidFill>
                  <a:srgbClr val="FFFFFF"/>
                </a:solidFill>
                <a:latin typeface="Arial MT Pro"/>
                <a:ea typeface="Arial MT Pro"/>
                <a:cs typeface="Arial MT Pro"/>
                <a:sym typeface="Arial MT Pro"/>
              </a:rPr>
              <a:t>Grants for low-income homeowners in high fire hazard severity zones to fund defensible space and home hardening.</a:t>
            </a:r>
          </a:p>
        </p:txBody>
      </p:sp>
      <p:sp>
        <p:nvSpPr>
          <p:cNvPr id="23" name="TextBox 23"/>
          <p:cNvSpPr txBox="1"/>
          <p:nvPr/>
        </p:nvSpPr>
        <p:spPr>
          <a:xfrm>
            <a:off x="8934306" y="1353980"/>
            <a:ext cx="2610161" cy="1795363"/>
          </a:xfrm>
          <a:prstGeom prst="rect">
            <a:avLst/>
          </a:prstGeom>
        </p:spPr>
        <p:txBody>
          <a:bodyPr lIns="0" tIns="0" rIns="0" bIns="0" rtlCol="0" anchor="t">
            <a:spAutoFit/>
          </a:bodyPr>
          <a:lstStyle/>
          <a:p>
            <a:pPr algn="ctr" defTabSz="609630">
              <a:lnSpc>
                <a:spcPts val="2772"/>
              </a:lnSpc>
            </a:pPr>
            <a:r>
              <a:rPr lang="en-US" sz="2666" b="1">
                <a:solidFill>
                  <a:srgbClr val="FFFFFF"/>
                </a:solidFill>
                <a:latin typeface="Arial MT Pro Bold"/>
                <a:ea typeface="Arial MT Pro Bold"/>
                <a:cs typeface="Arial MT Pro Bold"/>
                <a:sym typeface="Arial MT Pro Bold"/>
              </a:rPr>
              <a:t>CALIFORNIA SAFE HOMES GRANT PROGRAM</a:t>
            </a:r>
          </a:p>
          <a:p>
            <a:pPr algn="ctr" defTabSz="609630">
              <a:lnSpc>
                <a:spcPts val="2772"/>
              </a:lnSpc>
            </a:pPr>
            <a:r>
              <a:rPr lang="en-US" sz="2666" b="1">
                <a:solidFill>
                  <a:srgbClr val="FFFFFF"/>
                </a:solidFill>
                <a:latin typeface="Arial MT Pro Bold"/>
                <a:ea typeface="Arial MT Pro Bold"/>
                <a:cs typeface="Arial MT Pro Bold"/>
                <a:sym typeface="Arial MT Pro Bold"/>
              </a:rPr>
              <a:t>(2025)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5361" y="-41362"/>
            <a:ext cx="9071462" cy="2268185"/>
          </a:xfrm>
          <a:prstGeom prst="rect">
            <a:avLst/>
          </a:prstGeom>
        </p:spPr>
        <p:txBody>
          <a:bodyPr lIns="0" tIns="0" rIns="0" bIns="0" rtlCol="0" anchor="t">
            <a:spAutoFit/>
          </a:bodyPr>
          <a:lstStyle/>
          <a:p>
            <a:pPr algn="ctr" defTabSz="609630">
              <a:lnSpc>
                <a:spcPts val="9300"/>
              </a:lnSpc>
            </a:pPr>
            <a:r>
              <a:rPr lang="en-US" sz="6200">
                <a:solidFill>
                  <a:srgbClr val="14386D"/>
                </a:solidFill>
                <a:latin typeface="Aileron"/>
                <a:ea typeface="Aileron"/>
                <a:cs typeface="Aileron"/>
                <a:sym typeface="Aileron"/>
              </a:rPr>
              <a:t>SAFER FROM WILDFIRES</a:t>
            </a:r>
          </a:p>
        </p:txBody>
      </p:sp>
      <p:sp>
        <p:nvSpPr>
          <p:cNvPr id="3" name="TextBox 3"/>
          <p:cNvSpPr txBox="1"/>
          <p:nvPr/>
        </p:nvSpPr>
        <p:spPr>
          <a:xfrm>
            <a:off x="274359" y="3246966"/>
            <a:ext cx="3497997" cy="1312732"/>
          </a:xfrm>
          <a:prstGeom prst="rect">
            <a:avLst/>
          </a:prstGeom>
        </p:spPr>
        <p:txBody>
          <a:bodyPr lIns="0" tIns="0" rIns="0" bIns="0" rtlCol="0" anchor="t">
            <a:spAutoFit/>
          </a:bodyPr>
          <a:lstStyle/>
          <a:p>
            <a:pPr algn="ctr" defTabSz="609630">
              <a:lnSpc>
                <a:spcPts val="3492"/>
              </a:lnSpc>
            </a:pPr>
            <a:r>
              <a:rPr lang="en-US" sz="2686" b="1">
                <a:solidFill>
                  <a:srgbClr val="14386D"/>
                </a:solidFill>
                <a:latin typeface="Aileron Bold"/>
                <a:ea typeface="Aileron Bold"/>
                <a:cs typeface="Aileron Bold"/>
                <a:sym typeface="Aileron Bold"/>
              </a:rPr>
              <a:t>PROTECT YOUR HOME OR BUSINESS:</a:t>
            </a:r>
          </a:p>
        </p:txBody>
      </p:sp>
      <p:sp>
        <p:nvSpPr>
          <p:cNvPr id="4" name="TextBox 4"/>
          <p:cNvSpPr txBox="1"/>
          <p:nvPr/>
        </p:nvSpPr>
        <p:spPr>
          <a:xfrm>
            <a:off x="8335582" y="3299734"/>
            <a:ext cx="3672321" cy="863891"/>
          </a:xfrm>
          <a:prstGeom prst="rect">
            <a:avLst/>
          </a:prstGeom>
        </p:spPr>
        <p:txBody>
          <a:bodyPr lIns="0" tIns="0" rIns="0" bIns="0" rtlCol="0" anchor="t">
            <a:spAutoFit/>
          </a:bodyPr>
          <a:lstStyle/>
          <a:p>
            <a:pPr algn="ctr" defTabSz="609630">
              <a:lnSpc>
                <a:spcPts val="3492"/>
              </a:lnSpc>
            </a:pPr>
            <a:r>
              <a:rPr lang="en-US" sz="2686" b="1">
                <a:solidFill>
                  <a:srgbClr val="14386D"/>
                </a:solidFill>
                <a:latin typeface="Aileron Bold"/>
                <a:ea typeface="Aileron Bold"/>
                <a:cs typeface="Aileron Bold"/>
                <a:sym typeface="Aileron Bold"/>
              </a:rPr>
              <a:t>PROTECT THE WHOLE COMMUNITY:</a:t>
            </a:r>
          </a:p>
        </p:txBody>
      </p:sp>
      <p:sp>
        <p:nvSpPr>
          <p:cNvPr id="5" name="TextBox 5"/>
          <p:cNvSpPr txBox="1"/>
          <p:nvPr/>
        </p:nvSpPr>
        <p:spPr>
          <a:xfrm>
            <a:off x="4256865" y="3246966"/>
            <a:ext cx="3596116" cy="1312732"/>
          </a:xfrm>
          <a:prstGeom prst="rect">
            <a:avLst/>
          </a:prstGeom>
        </p:spPr>
        <p:txBody>
          <a:bodyPr lIns="0" tIns="0" rIns="0" bIns="0" rtlCol="0" anchor="t">
            <a:spAutoFit/>
          </a:bodyPr>
          <a:lstStyle/>
          <a:p>
            <a:pPr algn="ctr" defTabSz="609630">
              <a:lnSpc>
                <a:spcPts val="3492"/>
              </a:lnSpc>
            </a:pPr>
            <a:r>
              <a:rPr lang="en-US" sz="2686" b="1">
                <a:solidFill>
                  <a:srgbClr val="14386D"/>
                </a:solidFill>
                <a:latin typeface="Aileron Bold"/>
                <a:ea typeface="Aileron Bold"/>
                <a:cs typeface="Aileron Bold"/>
                <a:sym typeface="Aileron Bold"/>
              </a:rPr>
              <a:t>PROTECT IMMEDIATE SURROUNDINGS:</a:t>
            </a:r>
          </a:p>
        </p:txBody>
      </p:sp>
      <p:sp>
        <p:nvSpPr>
          <p:cNvPr id="6" name="TextBox 6"/>
          <p:cNvSpPr txBox="1"/>
          <p:nvPr/>
        </p:nvSpPr>
        <p:spPr>
          <a:xfrm>
            <a:off x="409521" y="4135563"/>
            <a:ext cx="3603143" cy="2411494"/>
          </a:xfrm>
          <a:prstGeom prst="rect">
            <a:avLst/>
          </a:prstGeom>
        </p:spPr>
        <p:txBody>
          <a:bodyPr lIns="0" tIns="0" rIns="0" bIns="0" rtlCol="0" anchor="t">
            <a:spAutoFit/>
          </a:bodyPr>
          <a:lstStyle/>
          <a:p>
            <a:pPr defTabSz="609630">
              <a:lnSpc>
                <a:spcPts val="2333"/>
              </a:lnSpc>
            </a:pPr>
            <a:r>
              <a:rPr lang="en-US" sz="1666" b="1">
                <a:solidFill>
                  <a:srgbClr val="14386D"/>
                </a:solidFill>
                <a:latin typeface="Aileron Bold"/>
                <a:ea typeface="Aileron Bold"/>
                <a:cs typeface="Aileron Bold"/>
                <a:sym typeface="Aileron Bold"/>
              </a:rPr>
              <a:t>• Class A Fire-rated roof</a:t>
            </a:r>
          </a:p>
          <a:p>
            <a:pPr defTabSz="609630">
              <a:lnSpc>
                <a:spcPts val="2349"/>
              </a:lnSpc>
            </a:pPr>
            <a:r>
              <a:rPr lang="en-US" sz="1666" b="1">
                <a:solidFill>
                  <a:srgbClr val="14386D"/>
                </a:solidFill>
                <a:latin typeface="Aileron Bold"/>
                <a:ea typeface="Aileron Bold"/>
                <a:cs typeface="Aileron Bold"/>
                <a:sym typeface="Aileron Bold"/>
              </a:rPr>
              <a:t>• 5-foot ember-resistant zone </a:t>
            </a:r>
          </a:p>
          <a:p>
            <a:pPr defTabSz="609630">
              <a:lnSpc>
                <a:spcPts val="2333"/>
              </a:lnSpc>
            </a:pPr>
            <a:r>
              <a:rPr lang="en-US" sz="1666" b="1">
                <a:solidFill>
                  <a:srgbClr val="14386D"/>
                </a:solidFill>
                <a:latin typeface="Aileron Bold"/>
                <a:ea typeface="Aileron Bold"/>
                <a:cs typeface="Aileron Bold"/>
                <a:sym typeface="Aileron Bold"/>
              </a:rPr>
              <a:t>• Noncombustible 6‑inch area at  </a:t>
            </a:r>
          </a:p>
          <a:p>
            <a:pPr defTabSz="609630">
              <a:lnSpc>
                <a:spcPts val="2333"/>
              </a:lnSpc>
            </a:pPr>
            <a:r>
              <a:rPr lang="en-US" sz="1666" b="1">
                <a:solidFill>
                  <a:srgbClr val="14386D"/>
                </a:solidFill>
                <a:latin typeface="Aileron Bold"/>
                <a:ea typeface="Aileron Bold"/>
                <a:cs typeface="Aileron Bold"/>
                <a:sym typeface="Aileron Bold"/>
              </a:rPr>
              <a:t>   the bottom of exterior walls</a:t>
            </a:r>
          </a:p>
          <a:p>
            <a:pPr defTabSz="609630">
              <a:lnSpc>
                <a:spcPts val="2916"/>
              </a:lnSpc>
            </a:pPr>
            <a:r>
              <a:rPr lang="en-US" sz="1666" b="1">
                <a:solidFill>
                  <a:srgbClr val="14386D"/>
                </a:solidFill>
                <a:latin typeface="Aileron Bold"/>
                <a:ea typeface="Aileron Bold"/>
                <a:cs typeface="Aileron Bold"/>
                <a:sym typeface="Aileron Bold"/>
              </a:rPr>
              <a:t>• Ember and fire-resistant vents</a:t>
            </a:r>
          </a:p>
          <a:p>
            <a:pPr defTabSz="609630">
              <a:lnSpc>
                <a:spcPts val="2333"/>
              </a:lnSpc>
            </a:pPr>
            <a:r>
              <a:rPr lang="en-US" sz="1666" b="1">
                <a:solidFill>
                  <a:srgbClr val="14386D"/>
                </a:solidFill>
                <a:latin typeface="Aileron Bold"/>
                <a:ea typeface="Aileron Bold"/>
                <a:cs typeface="Aileron Bold"/>
                <a:sym typeface="Aileron Bold"/>
              </a:rPr>
              <a:t>• Upgraded windows (double- </a:t>
            </a:r>
          </a:p>
          <a:p>
            <a:pPr defTabSz="609630">
              <a:lnSpc>
                <a:spcPts val="2333"/>
              </a:lnSpc>
            </a:pPr>
            <a:r>
              <a:rPr lang="en-US" sz="1666" b="1">
                <a:solidFill>
                  <a:srgbClr val="14386D"/>
                </a:solidFill>
                <a:latin typeface="Aileron Bold"/>
                <a:ea typeface="Aileron Bold"/>
                <a:cs typeface="Aileron Bold"/>
                <a:sym typeface="Aileron Bold"/>
              </a:rPr>
              <a:t>   paned or added shutters)</a:t>
            </a:r>
          </a:p>
          <a:p>
            <a:pPr defTabSz="609630">
              <a:lnSpc>
                <a:spcPts val="2333"/>
              </a:lnSpc>
              <a:spcBef>
                <a:spcPct val="0"/>
              </a:spcBef>
            </a:pPr>
            <a:r>
              <a:rPr lang="en-US" sz="1666" b="1">
                <a:solidFill>
                  <a:srgbClr val="14386D"/>
                </a:solidFill>
                <a:latin typeface="Aileron Bold"/>
                <a:ea typeface="Aileron Bold"/>
                <a:cs typeface="Aileron Bold"/>
                <a:sym typeface="Aileron Bold"/>
              </a:rPr>
              <a:t>• Enclosed eaves</a:t>
            </a:r>
          </a:p>
        </p:txBody>
      </p:sp>
      <p:sp>
        <p:nvSpPr>
          <p:cNvPr id="7" name="TextBox 7"/>
          <p:cNvSpPr txBox="1"/>
          <p:nvPr/>
        </p:nvSpPr>
        <p:spPr>
          <a:xfrm>
            <a:off x="4439365" y="4173663"/>
            <a:ext cx="3313271" cy="2591030"/>
          </a:xfrm>
          <a:prstGeom prst="rect">
            <a:avLst/>
          </a:prstGeom>
        </p:spPr>
        <p:txBody>
          <a:bodyPr lIns="0" tIns="0" rIns="0" bIns="0" rtlCol="0" anchor="t">
            <a:spAutoFit/>
          </a:bodyPr>
          <a:lstStyle/>
          <a:p>
            <a:pPr defTabSz="609630">
              <a:lnSpc>
                <a:spcPts val="1899"/>
              </a:lnSpc>
            </a:pPr>
            <a:r>
              <a:rPr lang="en-US" sz="1666" b="1">
                <a:solidFill>
                  <a:srgbClr val="14386D"/>
                </a:solidFill>
                <a:latin typeface="Aileron Bold"/>
                <a:ea typeface="Aileron Bold"/>
                <a:cs typeface="Aileron Bold"/>
                <a:sym typeface="Aileron Bold"/>
              </a:rPr>
              <a:t>• Clear vegetation and debris   </a:t>
            </a:r>
          </a:p>
          <a:p>
            <a:pPr defTabSz="609630">
              <a:lnSpc>
                <a:spcPts val="2333"/>
              </a:lnSpc>
            </a:pPr>
            <a:r>
              <a:rPr lang="en-US" sz="1666" b="1">
                <a:solidFill>
                  <a:srgbClr val="14386D"/>
                </a:solidFill>
                <a:latin typeface="Aileron Bold"/>
                <a:ea typeface="Aileron Bold"/>
                <a:cs typeface="Aileron Bold"/>
                <a:sym typeface="Aileron Bold"/>
              </a:rPr>
              <a:t>   from under decks</a:t>
            </a:r>
          </a:p>
          <a:p>
            <a:pPr defTabSz="609630">
              <a:lnSpc>
                <a:spcPts val="747"/>
              </a:lnSpc>
            </a:pPr>
            <a:endParaRPr lang="en-US" sz="1666" b="1">
              <a:solidFill>
                <a:srgbClr val="14386D"/>
              </a:solidFill>
              <a:latin typeface="Aileron Bold"/>
              <a:ea typeface="Aileron Bold"/>
              <a:cs typeface="Aileron Bold"/>
              <a:sym typeface="Aileron Bold"/>
            </a:endParaRPr>
          </a:p>
          <a:p>
            <a:pPr defTabSz="609630">
              <a:lnSpc>
                <a:spcPts val="2333"/>
              </a:lnSpc>
            </a:pPr>
            <a:r>
              <a:rPr lang="en-US" sz="1666" b="1">
                <a:solidFill>
                  <a:srgbClr val="14386D"/>
                </a:solidFill>
                <a:latin typeface="Aileron Bold"/>
                <a:ea typeface="Aileron Bold"/>
                <a:cs typeface="Aileron Bold"/>
                <a:sym typeface="Aileron Bold"/>
              </a:rPr>
              <a:t>• Remove combustible sheds </a:t>
            </a:r>
          </a:p>
          <a:p>
            <a:pPr defTabSz="609630">
              <a:lnSpc>
                <a:spcPts val="3133"/>
              </a:lnSpc>
            </a:pPr>
            <a:r>
              <a:rPr lang="en-US" sz="1666" b="1">
                <a:solidFill>
                  <a:srgbClr val="14386D"/>
                </a:solidFill>
                <a:latin typeface="Aileron Bold"/>
                <a:ea typeface="Aileron Bold"/>
                <a:cs typeface="Aileron Bold"/>
                <a:sym typeface="Aileron Bold"/>
              </a:rPr>
              <a:t>   and other outbuildings </a:t>
            </a:r>
          </a:p>
          <a:p>
            <a:pPr defTabSz="609630">
              <a:lnSpc>
                <a:spcPts val="877"/>
              </a:lnSpc>
            </a:pPr>
            <a:endParaRPr lang="en-US" sz="1666" b="1">
              <a:solidFill>
                <a:srgbClr val="14386D"/>
              </a:solidFill>
              <a:latin typeface="Aileron Bold"/>
              <a:ea typeface="Aileron Bold"/>
              <a:cs typeface="Aileron Bold"/>
              <a:sym typeface="Aileron Bold"/>
            </a:endParaRPr>
          </a:p>
          <a:p>
            <a:pPr defTabSz="609630">
              <a:lnSpc>
                <a:spcPts val="2333"/>
              </a:lnSpc>
            </a:pPr>
            <a:r>
              <a:rPr lang="en-US" sz="1666" b="1">
                <a:solidFill>
                  <a:srgbClr val="14386D"/>
                </a:solidFill>
                <a:latin typeface="Aileron Bold"/>
                <a:ea typeface="Aileron Bold"/>
                <a:cs typeface="Aileron Bold"/>
                <a:sym typeface="Aileron Bold"/>
              </a:rPr>
              <a:t>• Defensible space compliance </a:t>
            </a:r>
          </a:p>
          <a:p>
            <a:pPr defTabSz="609630">
              <a:lnSpc>
                <a:spcPts val="2333"/>
              </a:lnSpc>
            </a:pPr>
            <a:r>
              <a:rPr lang="en-US" sz="1666" b="1">
                <a:solidFill>
                  <a:srgbClr val="14386D"/>
                </a:solidFill>
                <a:latin typeface="Aileron Bold"/>
                <a:ea typeface="Aileron Bold"/>
                <a:cs typeface="Aileron Bold"/>
                <a:sym typeface="Aileron Bold"/>
              </a:rPr>
              <a:t>   (trim trees, remove brush  </a:t>
            </a:r>
          </a:p>
          <a:p>
            <a:pPr defTabSz="609630">
              <a:lnSpc>
                <a:spcPts val="2333"/>
              </a:lnSpc>
            </a:pPr>
            <a:r>
              <a:rPr lang="en-US" sz="1666" b="1">
                <a:solidFill>
                  <a:srgbClr val="14386D"/>
                </a:solidFill>
                <a:latin typeface="Aileron Bold"/>
                <a:ea typeface="Aileron Bold"/>
                <a:cs typeface="Aileron Bold"/>
                <a:sym typeface="Aileron Bold"/>
              </a:rPr>
              <a:t>   and debris from yard)</a:t>
            </a:r>
          </a:p>
          <a:p>
            <a:pPr defTabSz="609630">
              <a:lnSpc>
                <a:spcPts val="2333"/>
              </a:lnSpc>
              <a:spcBef>
                <a:spcPct val="0"/>
              </a:spcBef>
            </a:pPr>
            <a:endParaRPr lang="en-US" sz="1666" b="1">
              <a:solidFill>
                <a:srgbClr val="14386D"/>
              </a:solidFill>
              <a:latin typeface="Aileron Bold"/>
              <a:ea typeface="Aileron Bold"/>
              <a:cs typeface="Aileron Bold"/>
              <a:sym typeface="Aileron Bold"/>
            </a:endParaRPr>
          </a:p>
        </p:txBody>
      </p:sp>
      <p:sp>
        <p:nvSpPr>
          <p:cNvPr id="8" name="TextBox 8"/>
          <p:cNvSpPr txBox="1"/>
          <p:nvPr/>
        </p:nvSpPr>
        <p:spPr>
          <a:xfrm>
            <a:off x="8279636" y="4135563"/>
            <a:ext cx="3784213" cy="2514086"/>
          </a:xfrm>
          <a:prstGeom prst="rect">
            <a:avLst/>
          </a:prstGeom>
        </p:spPr>
        <p:txBody>
          <a:bodyPr lIns="0" tIns="0" rIns="0" bIns="0" rtlCol="0" anchor="t">
            <a:spAutoFit/>
          </a:bodyPr>
          <a:lstStyle/>
          <a:p>
            <a:pPr marL="359851" lvl="1" indent="-179926" defTabSz="609630">
              <a:lnSpc>
                <a:spcPts val="2333"/>
              </a:lnSpc>
              <a:buFont typeface="Arial"/>
              <a:buChar char="•"/>
            </a:pPr>
            <a:r>
              <a:rPr lang="en-US" sz="1666" b="1">
                <a:solidFill>
                  <a:srgbClr val="14386D"/>
                </a:solidFill>
                <a:latin typeface="Aileron Bold"/>
                <a:ea typeface="Aileron Bold"/>
                <a:cs typeface="Aileron Bold"/>
                <a:sym typeface="Aileron Bold"/>
              </a:rPr>
              <a:t>Achieve community-wide risk mitigation recognition as a </a:t>
            </a:r>
            <a:r>
              <a:rPr lang="en-US" sz="1666" b="1" u="sng">
                <a:solidFill>
                  <a:srgbClr val="14386D"/>
                </a:solidFill>
                <a:latin typeface="Aileron Bold"/>
                <a:ea typeface="Aileron Bold"/>
                <a:cs typeface="Aileron Bold"/>
                <a:sym typeface="Aileron Bold"/>
              </a:rPr>
              <a:t>Firewise </a:t>
            </a:r>
            <a:r>
              <a:rPr lang="en-US" sz="1666" b="1">
                <a:solidFill>
                  <a:srgbClr val="14386D"/>
                </a:solidFill>
                <a:latin typeface="Aileron Bold"/>
                <a:ea typeface="Aileron Bold"/>
                <a:cs typeface="Aileron Bold"/>
                <a:sym typeface="Aileron Bold"/>
              </a:rPr>
              <a:t>or </a:t>
            </a:r>
            <a:r>
              <a:rPr lang="en-US" sz="1666" b="1" u="sng">
                <a:solidFill>
                  <a:srgbClr val="14386D"/>
                </a:solidFill>
                <a:latin typeface="Aileron Bold"/>
                <a:ea typeface="Aileron Bold"/>
                <a:cs typeface="Aileron Bold"/>
                <a:sym typeface="Aileron Bold"/>
              </a:rPr>
              <a:t>Fire Risk Reduction</a:t>
            </a:r>
            <a:r>
              <a:rPr lang="en-US" sz="1666" b="1">
                <a:solidFill>
                  <a:srgbClr val="14386D"/>
                </a:solidFill>
                <a:latin typeface="Aileron Bold"/>
                <a:ea typeface="Aileron Bold"/>
                <a:cs typeface="Aileron Bold"/>
                <a:sym typeface="Aileron Bold"/>
              </a:rPr>
              <a:t> Community </a:t>
            </a:r>
          </a:p>
          <a:p>
            <a:pPr defTabSz="609630">
              <a:lnSpc>
                <a:spcPts val="1400"/>
              </a:lnSpc>
            </a:pPr>
            <a:endParaRPr lang="en-US" sz="1666" b="1">
              <a:solidFill>
                <a:srgbClr val="14386D"/>
              </a:solidFill>
              <a:latin typeface="Aileron Bold"/>
              <a:ea typeface="Aileron Bold"/>
              <a:cs typeface="Aileron Bold"/>
              <a:sym typeface="Aileron Bold"/>
            </a:endParaRPr>
          </a:p>
          <a:p>
            <a:pPr marL="359851" lvl="1" indent="-179926" defTabSz="609630">
              <a:lnSpc>
                <a:spcPts val="2333"/>
              </a:lnSpc>
              <a:buFont typeface="Arial"/>
              <a:buChar char="•"/>
            </a:pPr>
            <a:r>
              <a:rPr lang="en-US" sz="1666" b="1" spc="-33">
                <a:solidFill>
                  <a:srgbClr val="14386D"/>
                </a:solidFill>
                <a:latin typeface="Aileron Bold"/>
                <a:ea typeface="Aileron Bold"/>
                <a:cs typeface="Aileron Bold"/>
                <a:sym typeface="Aileron Bold"/>
              </a:rPr>
              <a:t>Minimun 8 dwelling units or as big as 2,500 can create an action plan and start being safer together. </a:t>
            </a:r>
          </a:p>
          <a:p>
            <a:pPr defTabSz="609630">
              <a:lnSpc>
                <a:spcPts val="2333"/>
              </a:lnSpc>
            </a:pPr>
            <a:endParaRPr lang="en-US" sz="1666" b="1" spc="-33">
              <a:solidFill>
                <a:srgbClr val="14386D"/>
              </a:solidFill>
              <a:latin typeface="Aileron Bold"/>
              <a:ea typeface="Aileron Bold"/>
              <a:cs typeface="Aileron Bold"/>
              <a:sym typeface="Aileron Bold"/>
            </a:endParaRPr>
          </a:p>
        </p:txBody>
      </p:sp>
      <p:grpSp>
        <p:nvGrpSpPr>
          <p:cNvPr id="9" name="Group 9"/>
          <p:cNvGrpSpPr/>
          <p:nvPr/>
        </p:nvGrpSpPr>
        <p:grpSpPr>
          <a:xfrm>
            <a:off x="513394" y="1300318"/>
            <a:ext cx="3258961" cy="1899090"/>
            <a:chOff x="0" y="0"/>
            <a:chExt cx="953327" cy="555531"/>
          </a:xfrm>
        </p:grpSpPr>
        <p:sp>
          <p:nvSpPr>
            <p:cNvPr id="10" name="Freeform 10"/>
            <p:cNvSpPr/>
            <p:nvPr/>
          </p:nvSpPr>
          <p:spPr>
            <a:xfrm>
              <a:off x="0" y="0"/>
              <a:ext cx="953327" cy="555531"/>
            </a:xfrm>
            <a:custGeom>
              <a:avLst/>
              <a:gdLst/>
              <a:ahLst/>
              <a:cxnLst/>
              <a:rect l="l" t="t" r="r" b="b"/>
              <a:pathLst>
                <a:path w="953327" h="555531">
                  <a:moveTo>
                    <a:pt x="36426" y="0"/>
                  </a:moveTo>
                  <a:lnTo>
                    <a:pt x="916902" y="0"/>
                  </a:lnTo>
                  <a:cubicBezTo>
                    <a:pt x="937019" y="0"/>
                    <a:pt x="953327" y="16308"/>
                    <a:pt x="953327" y="36426"/>
                  </a:cubicBezTo>
                  <a:lnTo>
                    <a:pt x="953327" y="519106"/>
                  </a:lnTo>
                  <a:cubicBezTo>
                    <a:pt x="953327" y="539223"/>
                    <a:pt x="937019" y="555531"/>
                    <a:pt x="916902" y="555531"/>
                  </a:cubicBezTo>
                  <a:lnTo>
                    <a:pt x="36426" y="555531"/>
                  </a:lnTo>
                  <a:cubicBezTo>
                    <a:pt x="26765" y="555531"/>
                    <a:pt x="17500" y="551693"/>
                    <a:pt x="10669" y="544862"/>
                  </a:cubicBezTo>
                  <a:cubicBezTo>
                    <a:pt x="3838" y="538031"/>
                    <a:pt x="0" y="528766"/>
                    <a:pt x="0" y="519106"/>
                  </a:cubicBezTo>
                  <a:lnTo>
                    <a:pt x="0" y="36426"/>
                  </a:lnTo>
                  <a:cubicBezTo>
                    <a:pt x="0" y="16308"/>
                    <a:pt x="16308" y="0"/>
                    <a:pt x="36426" y="0"/>
                  </a:cubicBezTo>
                  <a:close/>
                </a:path>
              </a:pathLst>
            </a:custGeom>
            <a:blipFill>
              <a:blip r:embed="rId3"/>
              <a:stretch>
                <a:fillRect l="-821" r="-16221" b="-33902"/>
              </a:stretch>
            </a:blipFill>
            <a:ln cap="rnd">
              <a:noFill/>
              <a:prstDash val="solid"/>
              <a:round/>
            </a:ln>
          </p:spPr>
          <p:txBody>
            <a:bodyPr/>
            <a:lstStyle/>
            <a:p>
              <a:pPr defTabSz="609630"/>
              <a:endParaRPr lang="en-US" sz="1200">
                <a:solidFill>
                  <a:prstClr val="black"/>
                </a:solidFill>
                <a:latin typeface="Calibri"/>
              </a:endParaRPr>
            </a:p>
          </p:txBody>
        </p:sp>
      </p:grpSp>
      <p:grpSp>
        <p:nvGrpSpPr>
          <p:cNvPr id="11" name="Group 11"/>
          <p:cNvGrpSpPr/>
          <p:nvPr/>
        </p:nvGrpSpPr>
        <p:grpSpPr>
          <a:xfrm>
            <a:off x="4256866" y="1300318"/>
            <a:ext cx="3495770" cy="1899090"/>
            <a:chOff x="0" y="0"/>
            <a:chExt cx="1209046" cy="656818"/>
          </a:xfrm>
        </p:grpSpPr>
        <p:sp>
          <p:nvSpPr>
            <p:cNvPr id="12" name="Freeform 12"/>
            <p:cNvSpPr/>
            <p:nvPr/>
          </p:nvSpPr>
          <p:spPr>
            <a:xfrm>
              <a:off x="0" y="0"/>
              <a:ext cx="1209046" cy="656818"/>
            </a:xfrm>
            <a:custGeom>
              <a:avLst/>
              <a:gdLst/>
              <a:ahLst/>
              <a:cxnLst/>
              <a:rect l="l" t="t" r="r" b="b"/>
              <a:pathLst>
                <a:path w="1209046" h="656818">
                  <a:moveTo>
                    <a:pt x="33958" y="0"/>
                  </a:moveTo>
                  <a:lnTo>
                    <a:pt x="1175088" y="0"/>
                  </a:lnTo>
                  <a:cubicBezTo>
                    <a:pt x="1184094" y="0"/>
                    <a:pt x="1192731" y="3578"/>
                    <a:pt x="1199099" y="9946"/>
                  </a:cubicBezTo>
                  <a:cubicBezTo>
                    <a:pt x="1205468" y="16314"/>
                    <a:pt x="1209046" y="24952"/>
                    <a:pt x="1209046" y="33958"/>
                  </a:cubicBezTo>
                  <a:lnTo>
                    <a:pt x="1209046" y="622860"/>
                  </a:lnTo>
                  <a:cubicBezTo>
                    <a:pt x="1209046" y="631867"/>
                    <a:pt x="1205468" y="640504"/>
                    <a:pt x="1199099" y="646872"/>
                  </a:cubicBezTo>
                  <a:cubicBezTo>
                    <a:pt x="1192731" y="653241"/>
                    <a:pt x="1184094" y="656818"/>
                    <a:pt x="1175088" y="656818"/>
                  </a:cubicBezTo>
                  <a:lnTo>
                    <a:pt x="33958" y="656818"/>
                  </a:lnTo>
                  <a:cubicBezTo>
                    <a:pt x="24952" y="656818"/>
                    <a:pt x="16314" y="653241"/>
                    <a:pt x="9946" y="646872"/>
                  </a:cubicBezTo>
                  <a:cubicBezTo>
                    <a:pt x="3578" y="640504"/>
                    <a:pt x="0" y="631867"/>
                    <a:pt x="0" y="622860"/>
                  </a:cubicBezTo>
                  <a:lnTo>
                    <a:pt x="0" y="33958"/>
                  </a:lnTo>
                  <a:cubicBezTo>
                    <a:pt x="0" y="24952"/>
                    <a:pt x="3578" y="16314"/>
                    <a:pt x="9946" y="9946"/>
                  </a:cubicBezTo>
                  <a:cubicBezTo>
                    <a:pt x="16314" y="3578"/>
                    <a:pt x="24952" y="0"/>
                    <a:pt x="33958" y="0"/>
                  </a:cubicBezTo>
                  <a:close/>
                </a:path>
              </a:pathLst>
            </a:custGeom>
            <a:blipFill>
              <a:blip r:embed="rId4"/>
              <a:stretch>
                <a:fillRect l="-16624" t="-52375" b="-60723"/>
              </a:stretch>
            </a:blipFill>
            <a:ln cap="rnd">
              <a:noFill/>
              <a:prstDash val="solid"/>
              <a:round/>
            </a:ln>
          </p:spPr>
          <p:txBody>
            <a:bodyPr/>
            <a:lstStyle/>
            <a:p>
              <a:pPr defTabSz="609630"/>
              <a:endParaRPr lang="en-US" sz="1200">
                <a:solidFill>
                  <a:prstClr val="black"/>
                </a:solidFill>
                <a:latin typeface="Calibri"/>
              </a:endParaRPr>
            </a:p>
          </p:txBody>
        </p:sp>
      </p:grpSp>
      <p:grpSp>
        <p:nvGrpSpPr>
          <p:cNvPr id="13" name="Group 13"/>
          <p:cNvGrpSpPr/>
          <p:nvPr/>
        </p:nvGrpSpPr>
        <p:grpSpPr>
          <a:xfrm>
            <a:off x="8335582" y="1300318"/>
            <a:ext cx="3672321" cy="1935917"/>
            <a:chOff x="0" y="0"/>
            <a:chExt cx="1245947" cy="656818"/>
          </a:xfrm>
        </p:grpSpPr>
        <p:sp>
          <p:nvSpPr>
            <p:cNvPr id="14" name="Freeform 14"/>
            <p:cNvSpPr/>
            <p:nvPr/>
          </p:nvSpPr>
          <p:spPr>
            <a:xfrm>
              <a:off x="0" y="0"/>
              <a:ext cx="1245947" cy="656818"/>
            </a:xfrm>
            <a:custGeom>
              <a:avLst/>
              <a:gdLst/>
              <a:ahLst/>
              <a:cxnLst/>
              <a:rect l="l" t="t" r="r" b="b"/>
              <a:pathLst>
                <a:path w="1245947" h="656818">
                  <a:moveTo>
                    <a:pt x="32325" y="0"/>
                  </a:moveTo>
                  <a:lnTo>
                    <a:pt x="1213621" y="0"/>
                  </a:lnTo>
                  <a:cubicBezTo>
                    <a:pt x="1222194" y="0"/>
                    <a:pt x="1230417" y="3406"/>
                    <a:pt x="1236479" y="9468"/>
                  </a:cubicBezTo>
                  <a:cubicBezTo>
                    <a:pt x="1242541" y="15530"/>
                    <a:pt x="1245947" y="23752"/>
                    <a:pt x="1245947" y="32325"/>
                  </a:cubicBezTo>
                  <a:lnTo>
                    <a:pt x="1245947" y="624493"/>
                  </a:lnTo>
                  <a:cubicBezTo>
                    <a:pt x="1245947" y="642346"/>
                    <a:pt x="1231474" y="656818"/>
                    <a:pt x="1213621" y="656818"/>
                  </a:cubicBezTo>
                  <a:lnTo>
                    <a:pt x="32325" y="656818"/>
                  </a:lnTo>
                  <a:cubicBezTo>
                    <a:pt x="14473" y="656818"/>
                    <a:pt x="0" y="642346"/>
                    <a:pt x="0" y="624493"/>
                  </a:cubicBezTo>
                  <a:lnTo>
                    <a:pt x="0" y="32325"/>
                  </a:lnTo>
                  <a:cubicBezTo>
                    <a:pt x="0" y="14473"/>
                    <a:pt x="14473" y="0"/>
                    <a:pt x="32325" y="0"/>
                  </a:cubicBezTo>
                  <a:close/>
                </a:path>
              </a:pathLst>
            </a:custGeom>
            <a:blipFill>
              <a:blip r:embed="rId5"/>
              <a:stretch>
                <a:fillRect t="-13231" b="-13231"/>
              </a:stretch>
            </a:blipFill>
            <a:ln cap="rnd">
              <a:noFill/>
              <a:prstDash val="solid"/>
              <a:round/>
            </a:ln>
          </p:spPr>
          <p:txBody>
            <a:bodyPr/>
            <a:lstStyle/>
            <a:p>
              <a:pPr defTabSz="609630"/>
              <a:endParaRPr lang="en-US" sz="1200">
                <a:solidFill>
                  <a:prstClr val="black"/>
                </a:solidFill>
                <a:latin typeface="Calibri"/>
              </a:endParaRPr>
            </a:p>
          </p:txBody>
        </p:sp>
      </p:grpSp>
      <p:sp>
        <p:nvSpPr>
          <p:cNvPr id="15" name="Freeform 15"/>
          <p:cNvSpPr/>
          <p:nvPr/>
        </p:nvSpPr>
        <p:spPr>
          <a:xfrm>
            <a:off x="10268056" y="94251"/>
            <a:ext cx="931403" cy="936819"/>
          </a:xfrm>
          <a:custGeom>
            <a:avLst/>
            <a:gdLst/>
            <a:ahLst/>
            <a:cxnLst/>
            <a:rect l="l" t="t" r="r" b="b"/>
            <a:pathLst>
              <a:path w="1397105" h="1405228">
                <a:moveTo>
                  <a:pt x="0" y="0"/>
                </a:moveTo>
                <a:lnTo>
                  <a:pt x="1397105" y="0"/>
                </a:lnTo>
                <a:lnTo>
                  <a:pt x="1397105" y="1405227"/>
                </a:lnTo>
                <a:lnTo>
                  <a:pt x="0" y="1405227"/>
                </a:lnTo>
                <a:lnTo>
                  <a:pt x="0" y="0"/>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16" name="TextBox 16"/>
          <p:cNvSpPr txBox="1"/>
          <p:nvPr/>
        </p:nvSpPr>
        <p:spPr>
          <a:xfrm>
            <a:off x="274359" y="958671"/>
            <a:ext cx="8942465" cy="153888"/>
          </a:xfrm>
          <a:prstGeom prst="rect">
            <a:avLst/>
          </a:prstGeom>
        </p:spPr>
        <p:txBody>
          <a:bodyPr lIns="0" tIns="0" rIns="0" bIns="0" rtlCol="0" anchor="t">
            <a:spAutoFit/>
          </a:bodyPr>
          <a:lstStyle/>
          <a:p>
            <a:pPr defTabSz="609630">
              <a:lnSpc>
                <a:spcPts val="1200"/>
              </a:lnSpc>
            </a:pPr>
            <a:r>
              <a:rPr lang="en-US" sz="1200">
                <a:solidFill>
                  <a:srgbClr val="14386D"/>
                </a:solidFill>
                <a:latin typeface="Aileron"/>
                <a:ea typeface="Aileron"/>
                <a:cs typeface="Aileron"/>
                <a:sym typeface="Aileron"/>
              </a:rPr>
              <a:t>PROTECT THE STRUCTURE, IMMEDIATE SURROUNDINGS &amp; THE WHOLE COMMUNITY </a:t>
            </a:r>
          </a:p>
        </p:txBody>
      </p:sp>
      <p:sp>
        <p:nvSpPr>
          <p:cNvPr id="17" name="Freeform 17"/>
          <p:cNvSpPr/>
          <p:nvPr/>
        </p:nvSpPr>
        <p:spPr>
          <a:xfrm>
            <a:off x="532443" y="2345044"/>
            <a:ext cx="1322731" cy="927321"/>
          </a:xfrm>
          <a:custGeom>
            <a:avLst/>
            <a:gdLst/>
            <a:ahLst/>
            <a:cxnLst/>
            <a:rect l="l" t="t" r="r" b="b"/>
            <a:pathLst>
              <a:path w="1984096" h="1390982">
                <a:moveTo>
                  <a:pt x="0" y="0"/>
                </a:moveTo>
                <a:lnTo>
                  <a:pt x="1984096" y="0"/>
                </a:lnTo>
                <a:lnTo>
                  <a:pt x="1984096" y="1390982"/>
                </a:lnTo>
                <a:lnTo>
                  <a:pt x="0" y="1390982"/>
                </a:lnTo>
                <a:lnTo>
                  <a:pt x="0" y="0"/>
                </a:lnTo>
                <a:close/>
              </a:path>
            </a:pathLst>
          </a:custGeom>
          <a:blipFill>
            <a:blip r:embed="rId7"/>
            <a:stretch>
              <a:fillRect l="-22175" t="-42438" b="-31832"/>
            </a:stretch>
          </a:blipFill>
        </p:spPr>
        <p:txBody>
          <a:bodyPr/>
          <a:lstStyle/>
          <a:p>
            <a:pPr defTabSz="609630"/>
            <a:endParaRPr lang="en-US" sz="1200">
              <a:solidFill>
                <a:prstClr val="black"/>
              </a:solidFill>
              <a:latin typeface="Calibri"/>
            </a:endParaRPr>
          </a:p>
        </p:txBody>
      </p:sp>
      <p:sp>
        <p:nvSpPr>
          <p:cNvPr id="18" name="Freeform 18"/>
          <p:cNvSpPr/>
          <p:nvPr/>
        </p:nvSpPr>
        <p:spPr>
          <a:xfrm rot="5400000" flipV="1">
            <a:off x="11133916" y="99185"/>
            <a:ext cx="1211417" cy="1013047"/>
          </a:xfrm>
          <a:custGeom>
            <a:avLst/>
            <a:gdLst/>
            <a:ahLst/>
            <a:cxnLst/>
            <a:rect l="l" t="t" r="r" b="b"/>
            <a:pathLst>
              <a:path w="1817126" h="1519571">
                <a:moveTo>
                  <a:pt x="0" y="1519572"/>
                </a:moveTo>
                <a:lnTo>
                  <a:pt x="1817126" y="1519572"/>
                </a:lnTo>
                <a:lnTo>
                  <a:pt x="1817126" y="0"/>
                </a:lnTo>
                <a:lnTo>
                  <a:pt x="0" y="0"/>
                </a:lnTo>
                <a:lnTo>
                  <a:pt x="0" y="1519572"/>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19" name="Freeform 19"/>
          <p:cNvSpPr/>
          <p:nvPr/>
        </p:nvSpPr>
        <p:spPr>
          <a:xfrm rot="-10800000" flipV="1">
            <a:off x="11078536" y="6002378"/>
            <a:ext cx="1167613" cy="976417"/>
          </a:xfrm>
          <a:custGeom>
            <a:avLst/>
            <a:gdLst/>
            <a:ahLst/>
            <a:cxnLst/>
            <a:rect l="l" t="t" r="r" b="b"/>
            <a:pathLst>
              <a:path w="1751419" h="1464625">
                <a:moveTo>
                  <a:pt x="0" y="1464624"/>
                </a:moveTo>
                <a:lnTo>
                  <a:pt x="1751420" y="1464624"/>
                </a:lnTo>
                <a:lnTo>
                  <a:pt x="1751420" y="0"/>
                </a:lnTo>
                <a:lnTo>
                  <a:pt x="0" y="0"/>
                </a:lnTo>
                <a:lnTo>
                  <a:pt x="0" y="1464624"/>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20" name="Freeform 20"/>
          <p:cNvSpPr/>
          <p:nvPr/>
        </p:nvSpPr>
        <p:spPr>
          <a:xfrm rot="-5400000" flipV="1">
            <a:off x="-174285" y="5785986"/>
            <a:ext cx="1167613" cy="976417"/>
          </a:xfrm>
          <a:custGeom>
            <a:avLst/>
            <a:gdLst/>
            <a:ahLst/>
            <a:cxnLst/>
            <a:rect l="l" t="t" r="r" b="b"/>
            <a:pathLst>
              <a:path w="1751419" h="1464625">
                <a:moveTo>
                  <a:pt x="0" y="1464625"/>
                </a:moveTo>
                <a:lnTo>
                  <a:pt x="1751419" y="1464625"/>
                </a:lnTo>
                <a:lnTo>
                  <a:pt x="1751419" y="0"/>
                </a:lnTo>
                <a:lnTo>
                  <a:pt x="0" y="0"/>
                </a:lnTo>
                <a:lnTo>
                  <a:pt x="0" y="1464625"/>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11704" y="97645"/>
            <a:ext cx="7768593" cy="1638180"/>
            <a:chOff x="0" y="0"/>
            <a:chExt cx="15537185" cy="3276360"/>
          </a:xfrm>
        </p:grpSpPr>
        <p:sp>
          <p:nvSpPr>
            <p:cNvPr id="3" name="Freeform 3"/>
            <p:cNvSpPr/>
            <p:nvPr/>
          </p:nvSpPr>
          <p:spPr>
            <a:xfrm>
              <a:off x="0" y="0"/>
              <a:ext cx="15537188" cy="3276361"/>
            </a:xfrm>
            <a:custGeom>
              <a:avLst/>
              <a:gdLst/>
              <a:ahLst/>
              <a:cxnLst/>
              <a:rect l="l" t="t" r="r" b="b"/>
              <a:pathLst>
                <a:path w="15537188" h="3276361">
                  <a:moveTo>
                    <a:pt x="0" y="0"/>
                  </a:moveTo>
                  <a:lnTo>
                    <a:pt x="15537188" y="0"/>
                  </a:lnTo>
                  <a:lnTo>
                    <a:pt x="15537188" y="3276361"/>
                  </a:lnTo>
                  <a:lnTo>
                    <a:pt x="0" y="3276361"/>
                  </a:lnTo>
                  <a:close/>
                </a:path>
              </a:pathLst>
            </a:custGeom>
            <a:blipFill>
              <a:blip r:embed="rId2">
                <a:alphaModFix amt="0"/>
              </a:blip>
              <a:stretch>
                <a:fillRect t="-187110" b="-187110"/>
              </a:stretch>
            </a:blipFill>
          </p:spPr>
          <p:txBody>
            <a:bodyPr/>
            <a:lstStyle/>
            <a:p>
              <a:pPr defTabSz="609630"/>
              <a:endParaRPr lang="en-US" sz="1200">
                <a:solidFill>
                  <a:prstClr val="black"/>
                </a:solidFill>
                <a:latin typeface="Calibri"/>
              </a:endParaRPr>
            </a:p>
          </p:txBody>
        </p:sp>
        <p:sp>
          <p:nvSpPr>
            <p:cNvPr id="4" name="TextBox 4"/>
            <p:cNvSpPr txBox="1"/>
            <p:nvPr/>
          </p:nvSpPr>
          <p:spPr>
            <a:xfrm>
              <a:off x="0" y="-66675"/>
              <a:ext cx="15537185" cy="3343035"/>
            </a:xfrm>
            <a:prstGeom prst="rect">
              <a:avLst/>
            </a:prstGeom>
          </p:spPr>
          <p:txBody>
            <a:bodyPr lIns="0" tIns="0" rIns="0" bIns="0" rtlCol="0" anchor="ctr"/>
            <a:lstStyle/>
            <a:p>
              <a:pPr algn="ctr" defTabSz="609630">
                <a:lnSpc>
                  <a:spcPts val="5256"/>
                </a:lnSpc>
              </a:pPr>
              <a:r>
                <a:rPr lang="en-US" sz="4866" b="1">
                  <a:solidFill>
                    <a:srgbClr val="14386D"/>
                  </a:solidFill>
                  <a:latin typeface="Arial MT Pro Bold"/>
                  <a:ea typeface="Arial MT Pro Bold"/>
                  <a:cs typeface="Arial MT Pro Bold"/>
                  <a:sym typeface="Arial MT Pro Bold"/>
                </a:rPr>
                <a:t>SAFER FROM WILDFIRES</a:t>
              </a:r>
            </a:p>
          </p:txBody>
        </p:sp>
      </p:grpSp>
      <p:sp>
        <p:nvSpPr>
          <p:cNvPr id="5" name="TextBox 5"/>
          <p:cNvSpPr txBox="1"/>
          <p:nvPr/>
        </p:nvSpPr>
        <p:spPr>
          <a:xfrm>
            <a:off x="1936872" y="5549900"/>
            <a:ext cx="8318258" cy="1154162"/>
          </a:xfrm>
          <a:prstGeom prst="rect">
            <a:avLst/>
          </a:prstGeom>
        </p:spPr>
        <p:txBody>
          <a:bodyPr lIns="0" tIns="0" rIns="0" bIns="0" rtlCol="0" anchor="t">
            <a:spAutoFit/>
          </a:bodyPr>
          <a:lstStyle/>
          <a:p>
            <a:pPr algn="ctr" defTabSz="609630">
              <a:lnSpc>
                <a:spcPts val="3017"/>
              </a:lnSpc>
            </a:pPr>
            <a:r>
              <a:rPr lang="en-US" sz="2515" b="1">
                <a:solidFill>
                  <a:srgbClr val="14386D"/>
                </a:solidFill>
                <a:latin typeface="Arial MT Pro Bold"/>
                <a:ea typeface="Arial MT Pro Bold"/>
                <a:cs typeface="Arial MT Pro Bold"/>
                <a:sym typeface="Arial MT Pro Bold"/>
              </a:rPr>
              <a:t>KEY POINT: </a:t>
            </a:r>
          </a:p>
          <a:p>
            <a:pPr algn="ctr" defTabSz="609630">
              <a:lnSpc>
                <a:spcPts val="3017"/>
              </a:lnSpc>
            </a:pPr>
            <a:r>
              <a:rPr lang="en-US" sz="2515">
                <a:solidFill>
                  <a:srgbClr val="14386D"/>
                </a:solidFill>
                <a:latin typeface="Arial MT Pro"/>
                <a:ea typeface="Arial MT Pro"/>
                <a:cs typeface="Arial MT Pro"/>
                <a:sym typeface="Arial MT Pro"/>
              </a:rPr>
              <a:t>Fortify homes through Safer from Wildfires one at a time to build wildfire resistant communities. </a:t>
            </a:r>
          </a:p>
        </p:txBody>
      </p:sp>
      <p:sp>
        <p:nvSpPr>
          <p:cNvPr id="6" name="Freeform 6"/>
          <p:cNvSpPr/>
          <p:nvPr/>
        </p:nvSpPr>
        <p:spPr>
          <a:xfrm flipV="1">
            <a:off x="0" y="0"/>
            <a:ext cx="2554957" cy="2136583"/>
          </a:xfrm>
          <a:custGeom>
            <a:avLst/>
            <a:gdLst/>
            <a:ahLst/>
            <a:cxnLst/>
            <a:rect l="l" t="t" r="r" b="b"/>
            <a:pathLst>
              <a:path w="3832435" h="3204874">
                <a:moveTo>
                  <a:pt x="0" y="3204874"/>
                </a:moveTo>
                <a:lnTo>
                  <a:pt x="3832435" y="3204874"/>
                </a:lnTo>
                <a:lnTo>
                  <a:pt x="3832435" y="0"/>
                </a:lnTo>
                <a:lnTo>
                  <a:pt x="0" y="0"/>
                </a:lnTo>
                <a:lnTo>
                  <a:pt x="0" y="3204874"/>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flipH="1" flipV="1">
            <a:off x="9335641" y="-77817"/>
            <a:ext cx="3186407" cy="2664633"/>
          </a:xfrm>
          <a:custGeom>
            <a:avLst/>
            <a:gdLst/>
            <a:ahLst/>
            <a:cxnLst/>
            <a:rect l="l" t="t" r="r" b="b"/>
            <a:pathLst>
              <a:path w="4779610" h="3996949">
                <a:moveTo>
                  <a:pt x="4779610" y="3996949"/>
                </a:moveTo>
                <a:lnTo>
                  <a:pt x="0" y="3996949"/>
                </a:lnTo>
                <a:lnTo>
                  <a:pt x="0" y="0"/>
                </a:lnTo>
                <a:lnTo>
                  <a:pt x="4779610" y="0"/>
                </a:lnTo>
                <a:lnTo>
                  <a:pt x="4779610" y="3996949"/>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1675118" y="1254500"/>
            <a:ext cx="9096810" cy="4282969"/>
          </a:xfrm>
          <a:custGeom>
            <a:avLst/>
            <a:gdLst/>
            <a:ahLst/>
            <a:cxnLst/>
            <a:rect l="l" t="t" r="r" b="b"/>
            <a:pathLst>
              <a:path w="13645215" h="6424453">
                <a:moveTo>
                  <a:pt x="0" y="0"/>
                </a:moveTo>
                <a:lnTo>
                  <a:pt x="13645215" y="0"/>
                </a:lnTo>
                <a:lnTo>
                  <a:pt x="13645215" y="6424453"/>
                </a:lnTo>
                <a:lnTo>
                  <a:pt x="0" y="6424453"/>
                </a:lnTo>
                <a:lnTo>
                  <a:pt x="0" y="0"/>
                </a:lnTo>
                <a:close/>
              </a:path>
            </a:pathLst>
          </a:custGeom>
          <a:blipFill>
            <a:blip r:embed="rId4"/>
            <a:stretch>
              <a:fillRect l="-3383" b="-4075"/>
            </a:stretch>
          </a:blipFill>
        </p:spPr>
        <p:txBody>
          <a:bodyPr/>
          <a:lstStyle/>
          <a:p>
            <a:pPr defTabSz="609630"/>
            <a:endParaRPr lang="en-US" sz="1200">
              <a:solidFill>
                <a:prstClr val="black"/>
              </a:solidFill>
              <a:latin typeface="Calibri"/>
            </a:endParaRPr>
          </a:p>
        </p:txBody>
      </p:sp>
      <p:sp>
        <p:nvSpPr>
          <p:cNvPr id="9" name="Freeform 9"/>
          <p:cNvSpPr/>
          <p:nvPr/>
        </p:nvSpPr>
        <p:spPr>
          <a:xfrm rot="-5400000" flipV="1">
            <a:off x="-201470" y="4598767"/>
            <a:ext cx="2460703" cy="2057763"/>
          </a:xfrm>
          <a:custGeom>
            <a:avLst/>
            <a:gdLst/>
            <a:ahLst/>
            <a:cxnLst/>
            <a:rect l="l" t="t" r="r" b="b"/>
            <a:pathLst>
              <a:path w="3691055" h="3086645">
                <a:moveTo>
                  <a:pt x="0" y="3086645"/>
                </a:moveTo>
                <a:lnTo>
                  <a:pt x="3691055" y="3086645"/>
                </a:lnTo>
                <a:lnTo>
                  <a:pt x="3691055" y="0"/>
                </a:lnTo>
                <a:lnTo>
                  <a:pt x="0" y="0"/>
                </a:lnTo>
                <a:lnTo>
                  <a:pt x="0" y="3086645"/>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rot="-10800000" flipV="1">
            <a:off x="10107820" y="5115104"/>
            <a:ext cx="2084181" cy="1742896"/>
          </a:xfrm>
          <a:custGeom>
            <a:avLst/>
            <a:gdLst/>
            <a:ahLst/>
            <a:cxnLst/>
            <a:rect l="l" t="t" r="r" b="b"/>
            <a:pathLst>
              <a:path w="3126271" h="2614344">
                <a:moveTo>
                  <a:pt x="0" y="2614344"/>
                </a:moveTo>
                <a:lnTo>
                  <a:pt x="3126271" y="2614344"/>
                </a:lnTo>
                <a:lnTo>
                  <a:pt x="3126271" y="0"/>
                </a:lnTo>
                <a:lnTo>
                  <a:pt x="0" y="0"/>
                </a:lnTo>
                <a:lnTo>
                  <a:pt x="0" y="2614344"/>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37373"/>
        </a:solidFill>
        <a:effectLst/>
      </p:bgPr>
    </p:bg>
    <p:spTree>
      <p:nvGrpSpPr>
        <p:cNvPr id="1" name=""/>
        <p:cNvGrpSpPr/>
        <p:nvPr/>
      </p:nvGrpSpPr>
      <p:grpSpPr>
        <a:xfrm>
          <a:off x="0" y="0"/>
          <a:ext cx="0" cy="0"/>
          <a:chOff x="0" y="0"/>
          <a:chExt cx="0" cy="0"/>
        </a:xfrm>
      </p:grpSpPr>
      <p:grpSp>
        <p:nvGrpSpPr>
          <p:cNvPr id="2" name="Group 2"/>
          <p:cNvGrpSpPr/>
          <p:nvPr/>
        </p:nvGrpSpPr>
        <p:grpSpPr>
          <a:xfrm>
            <a:off x="-124692" y="-174609"/>
            <a:ext cx="12441384" cy="7523729"/>
            <a:chOff x="0" y="0"/>
            <a:chExt cx="24882768" cy="15047459"/>
          </a:xfrm>
        </p:grpSpPr>
        <p:sp>
          <p:nvSpPr>
            <p:cNvPr id="3" name="Freeform 3"/>
            <p:cNvSpPr/>
            <p:nvPr/>
          </p:nvSpPr>
          <p:spPr>
            <a:xfrm>
              <a:off x="0" y="0"/>
              <a:ext cx="24882768" cy="15047485"/>
            </a:xfrm>
            <a:custGeom>
              <a:avLst/>
              <a:gdLst/>
              <a:ahLst/>
              <a:cxnLst/>
              <a:rect l="l" t="t" r="r" b="b"/>
              <a:pathLst>
                <a:path w="24882768" h="15047485">
                  <a:moveTo>
                    <a:pt x="0" y="0"/>
                  </a:moveTo>
                  <a:lnTo>
                    <a:pt x="24882768" y="0"/>
                  </a:lnTo>
                  <a:lnTo>
                    <a:pt x="24882768" y="15047485"/>
                  </a:lnTo>
                  <a:lnTo>
                    <a:pt x="0" y="15047485"/>
                  </a:lnTo>
                  <a:close/>
                </a:path>
              </a:pathLst>
            </a:custGeom>
            <a:solidFill>
              <a:srgbClr val="FFFFFF"/>
            </a:solidFill>
          </p:spPr>
          <p:txBody>
            <a:bodyPr/>
            <a:lstStyle/>
            <a:p>
              <a:pPr defTabSz="609630"/>
              <a:endParaRPr lang="en-US" sz="1200">
                <a:solidFill>
                  <a:prstClr val="black"/>
                </a:solidFill>
                <a:latin typeface="Calibri"/>
              </a:endParaRPr>
            </a:p>
          </p:txBody>
        </p:sp>
      </p:grpSp>
      <p:grpSp>
        <p:nvGrpSpPr>
          <p:cNvPr id="4" name="Group 4"/>
          <p:cNvGrpSpPr/>
          <p:nvPr/>
        </p:nvGrpSpPr>
        <p:grpSpPr>
          <a:xfrm>
            <a:off x="1441816" y="1124660"/>
            <a:ext cx="1498339" cy="2263866"/>
            <a:chOff x="0" y="0"/>
            <a:chExt cx="2996679" cy="4527732"/>
          </a:xfrm>
        </p:grpSpPr>
        <p:sp>
          <p:nvSpPr>
            <p:cNvPr id="5" name="Freeform 5"/>
            <p:cNvSpPr/>
            <p:nvPr/>
          </p:nvSpPr>
          <p:spPr>
            <a:xfrm>
              <a:off x="0" y="0"/>
              <a:ext cx="2996692" cy="4527758"/>
            </a:xfrm>
            <a:custGeom>
              <a:avLst/>
              <a:gdLst/>
              <a:ahLst/>
              <a:cxnLst/>
              <a:rect l="l" t="t" r="r" b="b"/>
              <a:pathLst>
                <a:path w="2996692" h="4527758">
                  <a:moveTo>
                    <a:pt x="0" y="0"/>
                  </a:moveTo>
                  <a:lnTo>
                    <a:pt x="2996692" y="0"/>
                  </a:lnTo>
                  <a:lnTo>
                    <a:pt x="2996692" y="4527758"/>
                  </a:lnTo>
                  <a:lnTo>
                    <a:pt x="0" y="4527758"/>
                  </a:lnTo>
                  <a:lnTo>
                    <a:pt x="0" y="0"/>
                  </a:lnTo>
                  <a:close/>
                </a:path>
              </a:pathLst>
            </a:custGeom>
            <a:blipFill>
              <a:blip r:embed="rId3"/>
              <a:stretch>
                <a:fillRect t="-12627" b="-12997"/>
              </a:stretch>
            </a:blipFill>
          </p:spPr>
          <p:txBody>
            <a:bodyPr/>
            <a:lstStyle/>
            <a:p>
              <a:pPr defTabSz="609630"/>
              <a:endParaRPr lang="en-US" sz="1200">
                <a:solidFill>
                  <a:prstClr val="black"/>
                </a:solidFill>
                <a:latin typeface="Calibri"/>
              </a:endParaRPr>
            </a:p>
          </p:txBody>
        </p:sp>
      </p:grpSp>
      <p:grpSp>
        <p:nvGrpSpPr>
          <p:cNvPr id="6" name="Group 6"/>
          <p:cNvGrpSpPr/>
          <p:nvPr/>
        </p:nvGrpSpPr>
        <p:grpSpPr>
          <a:xfrm>
            <a:off x="3000452" y="1124660"/>
            <a:ext cx="1498339" cy="2263866"/>
            <a:chOff x="0" y="0"/>
            <a:chExt cx="3199794" cy="4834621"/>
          </a:xfrm>
        </p:grpSpPr>
        <p:sp>
          <p:nvSpPr>
            <p:cNvPr id="7" name="Freeform 7"/>
            <p:cNvSpPr/>
            <p:nvPr/>
          </p:nvSpPr>
          <p:spPr>
            <a:xfrm>
              <a:off x="0" y="0"/>
              <a:ext cx="3199806" cy="4834578"/>
            </a:xfrm>
            <a:custGeom>
              <a:avLst/>
              <a:gdLst/>
              <a:ahLst/>
              <a:cxnLst/>
              <a:rect l="l" t="t" r="r" b="b"/>
              <a:pathLst>
                <a:path w="3199806" h="4834578">
                  <a:moveTo>
                    <a:pt x="0" y="0"/>
                  </a:moveTo>
                  <a:lnTo>
                    <a:pt x="3199806" y="0"/>
                  </a:lnTo>
                  <a:lnTo>
                    <a:pt x="3199806" y="4834578"/>
                  </a:lnTo>
                  <a:lnTo>
                    <a:pt x="0" y="4834578"/>
                  </a:lnTo>
                  <a:lnTo>
                    <a:pt x="0" y="0"/>
                  </a:lnTo>
                  <a:close/>
                </a:path>
              </a:pathLst>
            </a:custGeom>
            <a:blipFill>
              <a:blip r:embed="rId4"/>
              <a:stretch>
                <a:fillRect t="-12652" r="-8186" b="-12654"/>
              </a:stretch>
            </a:blipFill>
          </p:spPr>
          <p:txBody>
            <a:bodyPr/>
            <a:lstStyle/>
            <a:p>
              <a:pPr defTabSz="609630"/>
              <a:endParaRPr lang="en-US" sz="1200">
                <a:solidFill>
                  <a:prstClr val="black"/>
                </a:solidFill>
                <a:latin typeface="Calibri"/>
              </a:endParaRPr>
            </a:p>
          </p:txBody>
        </p:sp>
      </p:grpSp>
      <p:grpSp>
        <p:nvGrpSpPr>
          <p:cNvPr id="8" name="Group 8"/>
          <p:cNvGrpSpPr/>
          <p:nvPr/>
        </p:nvGrpSpPr>
        <p:grpSpPr>
          <a:xfrm>
            <a:off x="1441816" y="3429001"/>
            <a:ext cx="1498339" cy="2318971"/>
            <a:chOff x="0" y="0"/>
            <a:chExt cx="2996679" cy="4637942"/>
          </a:xfrm>
        </p:grpSpPr>
        <p:sp>
          <p:nvSpPr>
            <p:cNvPr id="9" name="Freeform 9"/>
            <p:cNvSpPr/>
            <p:nvPr/>
          </p:nvSpPr>
          <p:spPr>
            <a:xfrm>
              <a:off x="0" y="0"/>
              <a:ext cx="2996692" cy="4637901"/>
            </a:xfrm>
            <a:custGeom>
              <a:avLst/>
              <a:gdLst/>
              <a:ahLst/>
              <a:cxnLst/>
              <a:rect l="l" t="t" r="r" b="b"/>
              <a:pathLst>
                <a:path w="2996692" h="4637901">
                  <a:moveTo>
                    <a:pt x="0" y="0"/>
                  </a:moveTo>
                  <a:lnTo>
                    <a:pt x="2996692" y="0"/>
                  </a:lnTo>
                  <a:lnTo>
                    <a:pt x="2996692" y="4637901"/>
                  </a:lnTo>
                  <a:lnTo>
                    <a:pt x="0" y="4637901"/>
                  </a:lnTo>
                  <a:lnTo>
                    <a:pt x="0" y="0"/>
                  </a:lnTo>
                  <a:close/>
                </a:path>
              </a:pathLst>
            </a:custGeom>
            <a:blipFill>
              <a:blip r:embed="rId5"/>
              <a:stretch>
                <a:fillRect t="-11112" b="-11940"/>
              </a:stretch>
            </a:blipFill>
          </p:spPr>
          <p:txBody>
            <a:bodyPr/>
            <a:lstStyle/>
            <a:p>
              <a:pPr defTabSz="609630"/>
              <a:endParaRPr lang="en-US" sz="1200">
                <a:solidFill>
                  <a:prstClr val="black"/>
                </a:solidFill>
                <a:latin typeface="Calibri"/>
              </a:endParaRPr>
            </a:p>
          </p:txBody>
        </p:sp>
      </p:grpSp>
      <p:grpSp>
        <p:nvGrpSpPr>
          <p:cNvPr id="10" name="Group 10"/>
          <p:cNvGrpSpPr/>
          <p:nvPr/>
        </p:nvGrpSpPr>
        <p:grpSpPr>
          <a:xfrm>
            <a:off x="3000452" y="3432975"/>
            <a:ext cx="1498339" cy="2314996"/>
            <a:chOff x="0" y="0"/>
            <a:chExt cx="2996679" cy="4629992"/>
          </a:xfrm>
        </p:grpSpPr>
        <p:sp>
          <p:nvSpPr>
            <p:cNvPr id="11" name="Freeform 11"/>
            <p:cNvSpPr/>
            <p:nvPr/>
          </p:nvSpPr>
          <p:spPr>
            <a:xfrm>
              <a:off x="0" y="0"/>
              <a:ext cx="2996692" cy="4629992"/>
            </a:xfrm>
            <a:custGeom>
              <a:avLst/>
              <a:gdLst/>
              <a:ahLst/>
              <a:cxnLst/>
              <a:rect l="l" t="t" r="r" b="b"/>
              <a:pathLst>
                <a:path w="2996692" h="4629992">
                  <a:moveTo>
                    <a:pt x="0" y="0"/>
                  </a:moveTo>
                  <a:lnTo>
                    <a:pt x="2996692" y="0"/>
                  </a:lnTo>
                  <a:lnTo>
                    <a:pt x="2996692" y="4629992"/>
                  </a:lnTo>
                  <a:lnTo>
                    <a:pt x="0" y="4629992"/>
                  </a:lnTo>
                  <a:lnTo>
                    <a:pt x="0" y="0"/>
                  </a:lnTo>
                  <a:close/>
                </a:path>
              </a:pathLst>
            </a:custGeom>
            <a:blipFill>
              <a:blip r:embed="rId6"/>
              <a:stretch>
                <a:fillRect t="-11223" b="-11627"/>
              </a:stretch>
            </a:blipFill>
          </p:spPr>
          <p:txBody>
            <a:bodyPr/>
            <a:lstStyle/>
            <a:p>
              <a:pPr defTabSz="609630"/>
              <a:endParaRPr lang="en-US" sz="1200">
                <a:solidFill>
                  <a:prstClr val="black"/>
                </a:solidFill>
                <a:latin typeface="Calibri"/>
              </a:endParaRPr>
            </a:p>
          </p:txBody>
        </p:sp>
      </p:grpSp>
      <p:sp>
        <p:nvSpPr>
          <p:cNvPr id="12" name="Freeform 12"/>
          <p:cNvSpPr/>
          <p:nvPr/>
        </p:nvSpPr>
        <p:spPr>
          <a:xfrm>
            <a:off x="559587" y="6060954"/>
            <a:ext cx="546100" cy="546100"/>
          </a:xfrm>
          <a:custGeom>
            <a:avLst/>
            <a:gdLst/>
            <a:ahLst/>
            <a:cxnLst/>
            <a:rect l="l" t="t" r="r" b="b"/>
            <a:pathLst>
              <a:path w="819150" h="819150">
                <a:moveTo>
                  <a:pt x="0" y="0"/>
                </a:moveTo>
                <a:lnTo>
                  <a:pt x="819150" y="0"/>
                </a:lnTo>
                <a:lnTo>
                  <a:pt x="819150" y="819150"/>
                </a:lnTo>
                <a:lnTo>
                  <a:pt x="0" y="819150"/>
                </a:lnTo>
                <a:lnTo>
                  <a:pt x="0" y="0"/>
                </a:lnTo>
                <a:close/>
              </a:path>
            </a:pathLst>
          </a:custGeom>
          <a:blipFill>
            <a:blip r:embed="rId7">
              <a:alphaModFix amt="68000"/>
            </a:blip>
            <a:stretch>
              <a:fillRect/>
            </a:stretch>
          </a:blipFill>
        </p:spPr>
        <p:txBody>
          <a:bodyPr/>
          <a:lstStyle/>
          <a:p>
            <a:pPr defTabSz="609630"/>
            <a:endParaRPr lang="en-US" sz="1200">
              <a:solidFill>
                <a:prstClr val="black"/>
              </a:solidFill>
              <a:latin typeface="Calibri"/>
            </a:endParaRPr>
          </a:p>
        </p:txBody>
      </p:sp>
      <p:sp>
        <p:nvSpPr>
          <p:cNvPr id="13" name="TextBox 13"/>
          <p:cNvSpPr txBox="1"/>
          <p:nvPr/>
        </p:nvSpPr>
        <p:spPr>
          <a:xfrm>
            <a:off x="5160275" y="1053130"/>
            <a:ext cx="6780819" cy="4898777"/>
          </a:xfrm>
          <a:prstGeom prst="rect">
            <a:avLst/>
          </a:prstGeom>
        </p:spPr>
        <p:txBody>
          <a:bodyPr lIns="0" tIns="0" rIns="0" bIns="0" rtlCol="0" anchor="t">
            <a:spAutoFit/>
          </a:bodyPr>
          <a:lstStyle/>
          <a:p>
            <a:pPr algn="ctr" defTabSz="609630">
              <a:lnSpc>
                <a:spcPts val="4640"/>
              </a:lnSpc>
            </a:pPr>
            <a:r>
              <a:rPr lang="en-US" sz="3867" b="1">
                <a:solidFill>
                  <a:srgbClr val="14386D"/>
                </a:solidFill>
                <a:latin typeface="Aileron Bold"/>
                <a:ea typeface="Aileron Bold"/>
                <a:cs typeface="Aileron Bold"/>
                <a:sym typeface="Aileron Bold"/>
              </a:rPr>
              <a:t>MAJOR COMPONENTS:</a:t>
            </a:r>
          </a:p>
          <a:p>
            <a:pPr algn="ctr" defTabSz="609630">
              <a:lnSpc>
                <a:spcPts val="1920"/>
              </a:lnSpc>
            </a:pPr>
            <a:endParaRPr lang="en-US" sz="3867" b="1">
              <a:solidFill>
                <a:srgbClr val="14386D"/>
              </a:solidFill>
              <a:latin typeface="Aileron Bold"/>
              <a:ea typeface="Aileron Bold"/>
              <a:cs typeface="Aileron Bold"/>
              <a:sym typeface="Aileron Bold"/>
            </a:endParaRPr>
          </a:p>
          <a:p>
            <a:pPr marL="561371" lvl="1" indent="-280685" defTabSz="609630">
              <a:lnSpc>
                <a:spcPts val="2964"/>
              </a:lnSpc>
              <a:buFont typeface="Arial"/>
              <a:buChar char="•"/>
            </a:pPr>
            <a:r>
              <a:rPr lang="en-US" sz="2600" b="1">
                <a:solidFill>
                  <a:srgbClr val="14386D"/>
                </a:solidFill>
                <a:latin typeface="Aileron Bold"/>
                <a:ea typeface="Aileron Bold"/>
                <a:cs typeface="Aileron Bold"/>
                <a:sym typeface="Aileron Bold"/>
              </a:rPr>
              <a:t>CATASTROPHE MODELS</a:t>
            </a:r>
            <a:r>
              <a:rPr lang="en-US" sz="2600">
                <a:solidFill>
                  <a:srgbClr val="14386D"/>
                </a:solidFill>
                <a:latin typeface="Aileron"/>
                <a:ea typeface="Aileron"/>
                <a:cs typeface="Aileron"/>
                <a:sym typeface="Aileron"/>
              </a:rPr>
              <a:t> use technology to provide accurate pricing options</a:t>
            </a:r>
          </a:p>
          <a:p>
            <a:pPr defTabSz="609630">
              <a:lnSpc>
                <a:spcPts val="2964"/>
              </a:lnSpc>
            </a:pPr>
            <a:endParaRPr lang="en-US" sz="2600">
              <a:solidFill>
                <a:srgbClr val="14386D"/>
              </a:solidFill>
              <a:latin typeface="Aileron"/>
              <a:ea typeface="Aileron"/>
              <a:cs typeface="Aileron"/>
              <a:sym typeface="Aileron"/>
            </a:endParaRPr>
          </a:p>
          <a:p>
            <a:pPr marL="561371" lvl="1" indent="-280685" defTabSz="609630">
              <a:lnSpc>
                <a:spcPts val="4030"/>
              </a:lnSpc>
              <a:buFont typeface="Arial"/>
              <a:buChar char="•"/>
            </a:pPr>
            <a:r>
              <a:rPr lang="en-US" sz="2600" b="1">
                <a:solidFill>
                  <a:srgbClr val="14386D"/>
                </a:solidFill>
                <a:latin typeface="Aileron Bold"/>
                <a:ea typeface="Aileron Bold"/>
                <a:cs typeface="Aileron Bold"/>
                <a:sym typeface="Aileron Bold"/>
              </a:rPr>
              <a:t>MODERNIZES </a:t>
            </a:r>
            <a:r>
              <a:rPr lang="en-US" sz="2600">
                <a:solidFill>
                  <a:srgbClr val="14386D"/>
                </a:solidFill>
                <a:latin typeface="Aileron"/>
                <a:ea typeface="Aileron"/>
                <a:cs typeface="Aileron"/>
                <a:sym typeface="Aileron"/>
              </a:rPr>
              <a:t>Department’s rate  review process </a:t>
            </a:r>
          </a:p>
          <a:p>
            <a:pPr defTabSz="609630">
              <a:lnSpc>
                <a:spcPts val="2997"/>
              </a:lnSpc>
            </a:pPr>
            <a:endParaRPr lang="en-US" sz="2600">
              <a:solidFill>
                <a:srgbClr val="14386D"/>
              </a:solidFill>
              <a:latin typeface="Aileron"/>
              <a:ea typeface="Aileron"/>
              <a:cs typeface="Aileron"/>
              <a:sym typeface="Aileron"/>
            </a:endParaRPr>
          </a:p>
          <a:p>
            <a:pPr marL="561371" lvl="1" indent="-280685" defTabSz="609630">
              <a:lnSpc>
                <a:spcPts val="2964"/>
              </a:lnSpc>
              <a:buFont typeface="Arial"/>
              <a:buChar char="•"/>
            </a:pPr>
            <a:r>
              <a:rPr lang="en-US" sz="2600" b="1">
                <a:solidFill>
                  <a:srgbClr val="14386D"/>
                </a:solidFill>
                <a:latin typeface="Aileron Bold"/>
                <a:ea typeface="Aileron Bold"/>
                <a:cs typeface="Aileron Bold"/>
                <a:sym typeface="Aileron Bold"/>
              </a:rPr>
              <a:t>REQUIRES</a:t>
            </a:r>
            <a:r>
              <a:rPr lang="en-US" sz="2600">
                <a:solidFill>
                  <a:srgbClr val="14386D"/>
                </a:solidFill>
                <a:latin typeface="Aileron"/>
                <a:ea typeface="Aileron"/>
                <a:cs typeface="Aileron"/>
                <a:sym typeface="Aileron"/>
              </a:rPr>
              <a:t> insurance companies to write in High Wildfire Severity Zones</a:t>
            </a:r>
          </a:p>
          <a:p>
            <a:pPr algn="ctr" defTabSz="609630">
              <a:lnSpc>
                <a:spcPts val="2720"/>
              </a:lnSpc>
            </a:pPr>
            <a:endParaRPr lang="en-US" sz="2600">
              <a:solidFill>
                <a:srgbClr val="14386D"/>
              </a:solidFill>
              <a:latin typeface="Aileron"/>
              <a:ea typeface="Aileron"/>
              <a:cs typeface="Aileron"/>
              <a:sym typeface="Aileron"/>
            </a:endParaRPr>
          </a:p>
        </p:txBody>
      </p:sp>
      <p:sp>
        <p:nvSpPr>
          <p:cNvPr id="14" name="TextBox 14"/>
          <p:cNvSpPr txBox="1"/>
          <p:nvPr/>
        </p:nvSpPr>
        <p:spPr>
          <a:xfrm>
            <a:off x="1155637" y="-68157"/>
            <a:ext cx="10134339" cy="1422312"/>
          </a:xfrm>
          <a:prstGeom prst="rect">
            <a:avLst/>
          </a:prstGeom>
        </p:spPr>
        <p:txBody>
          <a:bodyPr lIns="0" tIns="0" rIns="0" bIns="0" rtlCol="0" anchor="t">
            <a:spAutoFit/>
          </a:bodyPr>
          <a:lstStyle/>
          <a:p>
            <a:pPr algn="ctr" defTabSz="609630">
              <a:lnSpc>
                <a:spcPts val="5786"/>
              </a:lnSpc>
            </a:pPr>
            <a:r>
              <a:rPr lang="en-US" sz="4133" b="1" spc="-74">
                <a:solidFill>
                  <a:srgbClr val="14386D"/>
                </a:solidFill>
                <a:latin typeface="Aileron Bold"/>
                <a:ea typeface="Aileron Bold"/>
                <a:cs typeface="Aileron Bold"/>
                <a:sym typeface="Aileron Bold"/>
              </a:rPr>
              <a:t>SUSTAINABLE INSURANCE STRATEGY  </a:t>
            </a:r>
          </a:p>
          <a:p>
            <a:pPr algn="ctr" defTabSz="609630">
              <a:lnSpc>
                <a:spcPts val="5786"/>
              </a:lnSpc>
              <a:spcBef>
                <a:spcPct val="0"/>
              </a:spcBef>
            </a:pPr>
            <a:endParaRPr lang="en-US" sz="4133" b="1" spc="-74">
              <a:solidFill>
                <a:srgbClr val="14386D"/>
              </a:solidFill>
              <a:latin typeface="Aileron Bold"/>
              <a:ea typeface="Aileron Bold"/>
              <a:cs typeface="Aileron Bold"/>
              <a:sym typeface="Aileron Bold"/>
            </a:endParaRPr>
          </a:p>
        </p:txBody>
      </p:sp>
      <p:sp>
        <p:nvSpPr>
          <p:cNvPr id="15" name="TextBox 15"/>
          <p:cNvSpPr txBox="1"/>
          <p:nvPr/>
        </p:nvSpPr>
        <p:spPr>
          <a:xfrm>
            <a:off x="2014907" y="6012481"/>
            <a:ext cx="9275068" cy="1077218"/>
          </a:xfrm>
          <a:prstGeom prst="rect">
            <a:avLst/>
          </a:prstGeom>
        </p:spPr>
        <p:txBody>
          <a:bodyPr lIns="0" tIns="0" rIns="0" bIns="0" rtlCol="0" anchor="t">
            <a:spAutoFit/>
          </a:bodyPr>
          <a:lstStyle/>
          <a:p>
            <a:pPr algn="ctr" defTabSz="609630">
              <a:lnSpc>
                <a:spcPts val="2767"/>
              </a:lnSpc>
            </a:pPr>
            <a:r>
              <a:rPr lang="en-US" sz="2539" b="1">
                <a:solidFill>
                  <a:srgbClr val="14386D"/>
                </a:solidFill>
                <a:latin typeface="Aileron Bold"/>
                <a:ea typeface="Aileron Bold"/>
                <a:cs typeface="Aileron Bold"/>
                <a:sym typeface="Aileron Bold"/>
              </a:rPr>
              <a:t>KEY POINT:</a:t>
            </a:r>
          </a:p>
          <a:p>
            <a:pPr algn="ctr" defTabSz="609630">
              <a:lnSpc>
                <a:spcPts val="2767"/>
              </a:lnSpc>
            </a:pPr>
            <a:r>
              <a:rPr lang="en-US" sz="2539" b="1">
                <a:solidFill>
                  <a:srgbClr val="14386D"/>
                </a:solidFill>
                <a:latin typeface="Aileron Bold"/>
                <a:ea typeface="Aileron Bold"/>
                <a:cs typeface="Aileron Bold"/>
                <a:sym typeface="Aileron Bold"/>
              </a:rPr>
              <a:t>AVAILABILITY OF INSURANCE WILL CREATE AFFORDABILITY</a:t>
            </a:r>
          </a:p>
        </p:txBody>
      </p:sp>
      <p:sp>
        <p:nvSpPr>
          <p:cNvPr id="16" name="TextBox 16"/>
          <p:cNvSpPr txBox="1"/>
          <p:nvPr/>
        </p:nvSpPr>
        <p:spPr>
          <a:xfrm>
            <a:off x="1542803" y="524521"/>
            <a:ext cx="9587659" cy="709040"/>
          </a:xfrm>
          <a:prstGeom prst="rect">
            <a:avLst/>
          </a:prstGeom>
        </p:spPr>
        <p:txBody>
          <a:bodyPr lIns="0" tIns="0" rIns="0" bIns="0" rtlCol="0" anchor="t">
            <a:spAutoFit/>
          </a:bodyPr>
          <a:lstStyle/>
          <a:p>
            <a:pPr algn="ctr" defTabSz="609630">
              <a:lnSpc>
                <a:spcPts val="1867"/>
              </a:lnSpc>
            </a:pPr>
            <a:r>
              <a:rPr lang="en-US" sz="1334" b="1">
                <a:solidFill>
                  <a:srgbClr val="14386D"/>
                </a:solidFill>
                <a:latin typeface="Aileron Bold"/>
                <a:ea typeface="Aileron Bold"/>
                <a:cs typeface="Aileron Bold"/>
                <a:sym typeface="Aileron Bold"/>
              </a:rPr>
              <a:t>MODERNIZES INDUSTRY, MAKES INSURANCE ACCESSIBLE, MAINTAINS RESILIENT MARKET &amp;  PROTECTS CONSUMERS</a:t>
            </a:r>
          </a:p>
          <a:p>
            <a:pPr algn="ctr" defTabSz="609630">
              <a:lnSpc>
                <a:spcPts val="1867"/>
              </a:lnSpc>
            </a:pPr>
            <a:endParaRPr lang="en-US" sz="1334" b="1">
              <a:solidFill>
                <a:srgbClr val="14386D"/>
              </a:solidFill>
              <a:latin typeface="Aileron Bold"/>
              <a:ea typeface="Aileron Bold"/>
              <a:cs typeface="Aileron Bold"/>
              <a:sym typeface="Aileron Bold"/>
            </a:endParaRPr>
          </a:p>
        </p:txBody>
      </p:sp>
      <p:sp>
        <p:nvSpPr>
          <p:cNvPr id="17" name="Freeform 17"/>
          <p:cNvSpPr/>
          <p:nvPr/>
        </p:nvSpPr>
        <p:spPr>
          <a:xfrm flipV="1">
            <a:off x="0" y="-174610"/>
            <a:ext cx="1839362" cy="1538167"/>
          </a:xfrm>
          <a:custGeom>
            <a:avLst/>
            <a:gdLst/>
            <a:ahLst/>
            <a:cxnLst/>
            <a:rect l="l" t="t" r="r" b="b"/>
            <a:pathLst>
              <a:path w="2759043" h="2307250">
                <a:moveTo>
                  <a:pt x="0" y="2307250"/>
                </a:moveTo>
                <a:lnTo>
                  <a:pt x="2759043" y="2307250"/>
                </a:lnTo>
                <a:lnTo>
                  <a:pt x="2759043" y="0"/>
                </a:lnTo>
                <a:lnTo>
                  <a:pt x="0" y="0"/>
                </a:lnTo>
                <a:lnTo>
                  <a:pt x="0" y="230725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grpSp>
        <p:nvGrpSpPr>
          <p:cNvPr id="18" name="Group 18"/>
          <p:cNvGrpSpPr/>
          <p:nvPr/>
        </p:nvGrpSpPr>
        <p:grpSpPr>
          <a:xfrm>
            <a:off x="1441816" y="5822269"/>
            <a:ext cx="10401606" cy="37811"/>
            <a:chOff x="0" y="0"/>
            <a:chExt cx="4109276" cy="14938"/>
          </a:xfrm>
        </p:grpSpPr>
        <p:sp>
          <p:nvSpPr>
            <p:cNvPr id="19" name="Freeform 19"/>
            <p:cNvSpPr/>
            <p:nvPr/>
          </p:nvSpPr>
          <p:spPr>
            <a:xfrm>
              <a:off x="0" y="0"/>
              <a:ext cx="4109276" cy="14938"/>
            </a:xfrm>
            <a:custGeom>
              <a:avLst/>
              <a:gdLst/>
              <a:ahLst/>
              <a:cxnLst/>
              <a:rect l="l" t="t" r="r" b="b"/>
              <a:pathLst>
                <a:path w="4109276" h="14938">
                  <a:moveTo>
                    <a:pt x="0" y="0"/>
                  </a:moveTo>
                  <a:lnTo>
                    <a:pt x="4109276" y="0"/>
                  </a:lnTo>
                  <a:lnTo>
                    <a:pt x="4109276" y="14938"/>
                  </a:lnTo>
                  <a:lnTo>
                    <a:pt x="0" y="14938"/>
                  </a:lnTo>
                  <a:close/>
                </a:path>
              </a:pathLst>
            </a:custGeom>
            <a:solidFill>
              <a:srgbClr val="737373"/>
            </a:solidFill>
          </p:spPr>
          <p:txBody>
            <a:bodyPr/>
            <a:lstStyle/>
            <a:p>
              <a:pPr defTabSz="609630"/>
              <a:endParaRPr lang="en-US" sz="1200">
                <a:solidFill>
                  <a:prstClr val="black"/>
                </a:solidFill>
                <a:latin typeface="Calibri"/>
              </a:endParaRPr>
            </a:p>
          </p:txBody>
        </p:sp>
        <p:sp>
          <p:nvSpPr>
            <p:cNvPr id="20" name="TextBox 20"/>
            <p:cNvSpPr txBox="1"/>
            <p:nvPr/>
          </p:nvSpPr>
          <p:spPr>
            <a:xfrm>
              <a:off x="0" y="-38100"/>
              <a:ext cx="4109276" cy="53038"/>
            </a:xfrm>
            <a:prstGeom prst="rect">
              <a:avLst/>
            </a:prstGeom>
          </p:spPr>
          <p:txBody>
            <a:bodyPr lIns="33867" tIns="33867" rIns="33867" bIns="33867" rtlCol="0" anchor="ctr"/>
            <a:lstStyle/>
            <a:p>
              <a:pPr algn="ctr" defTabSz="609630">
                <a:lnSpc>
                  <a:spcPts val="1842"/>
                </a:lnSpc>
              </a:pPr>
              <a:endParaRPr sz="1200">
                <a:solidFill>
                  <a:prstClr val="black"/>
                </a:solidFill>
                <a:latin typeface="Calibri"/>
              </a:endParaRPr>
            </a:p>
          </p:txBody>
        </p:sp>
      </p:grpSp>
      <p:sp>
        <p:nvSpPr>
          <p:cNvPr id="21" name="Freeform 21"/>
          <p:cNvSpPr/>
          <p:nvPr/>
        </p:nvSpPr>
        <p:spPr>
          <a:xfrm rot="-5400000" flipV="1">
            <a:off x="-364315" y="5294042"/>
            <a:ext cx="2100229" cy="1756317"/>
          </a:xfrm>
          <a:custGeom>
            <a:avLst/>
            <a:gdLst/>
            <a:ahLst/>
            <a:cxnLst/>
            <a:rect l="l" t="t" r="r" b="b"/>
            <a:pathLst>
              <a:path w="3150343" h="2634475">
                <a:moveTo>
                  <a:pt x="0" y="2634474"/>
                </a:moveTo>
                <a:lnTo>
                  <a:pt x="3150344" y="2634474"/>
                </a:lnTo>
                <a:lnTo>
                  <a:pt x="3150344" y="0"/>
                </a:lnTo>
                <a:lnTo>
                  <a:pt x="0" y="0"/>
                </a:lnTo>
                <a:lnTo>
                  <a:pt x="0" y="2634474"/>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20951" y="897976"/>
            <a:ext cx="5099215" cy="1795363"/>
          </a:xfrm>
          <a:prstGeom prst="rect">
            <a:avLst/>
          </a:prstGeom>
        </p:spPr>
        <p:txBody>
          <a:bodyPr lIns="0" tIns="0" rIns="0" bIns="0" rtlCol="0" anchor="t">
            <a:spAutoFit/>
          </a:bodyPr>
          <a:lstStyle/>
          <a:p>
            <a:pPr defTabSz="609630">
              <a:lnSpc>
                <a:spcPts val="7030"/>
              </a:lnSpc>
            </a:pPr>
            <a:r>
              <a:rPr lang="en-US" sz="7400" b="1">
                <a:solidFill>
                  <a:srgbClr val="14386D"/>
                </a:solidFill>
                <a:latin typeface="Now Bold"/>
                <a:ea typeface="Now Bold"/>
                <a:cs typeface="Now Bold"/>
                <a:sym typeface="Now Bold"/>
              </a:rPr>
              <a:t>INSURERS UPDATES</a:t>
            </a:r>
          </a:p>
        </p:txBody>
      </p:sp>
      <p:sp>
        <p:nvSpPr>
          <p:cNvPr id="3" name="Freeform 3"/>
          <p:cNvSpPr/>
          <p:nvPr/>
        </p:nvSpPr>
        <p:spPr>
          <a:xfrm>
            <a:off x="685800" y="2699625"/>
            <a:ext cx="2254529" cy="145875"/>
          </a:xfrm>
          <a:custGeom>
            <a:avLst/>
            <a:gdLst/>
            <a:ahLst/>
            <a:cxnLst/>
            <a:rect l="l" t="t" r="r" b="b"/>
            <a:pathLst>
              <a:path w="3381793" h="218813">
                <a:moveTo>
                  <a:pt x="0" y="0"/>
                </a:moveTo>
                <a:lnTo>
                  <a:pt x="3381793" y="0"/>
                </a:lnTo>
                <a:lnTo>
                  <a:pt x="3381793" y="218813"/>
                </a:lnTo>
                <a:lnTo>
                  <a:pt x="0" y="218813"/>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TextBox 4"/>
          <p:cNvSpPr txBox="1"/>
          <p:nvPr/>
        </p:nvSpPr>
        <p:spPr>
          <a:xfrm>
            <a:off x="820951" y="3054176"/>
            <a:ext cx="5275049" cy="2089355"/>
          </a:xfrm>
          <a:prstGeom prst="rect">
            <a:avLst/>
          </a:prstGeom>
        </p:spPr>
        <p:txBody>
          <a:bodyPr lIns="0" tIns="0" rIns="0" bIns="0" rtlCol="0" anchor="t">
            <a:spAutoFit/>
          </a:bodyPr>
          <a:lstStyle/>
          <a:p>
            <a:pPr defTabSz="609630">
              <a:lnSpc>
                <a:spcPts val="3255"/>
              </a:lnSpc>
              <a:spcBef>
                <a:spcPct val="0"/>
              </a:spcBef>
            </a:pPr>
            <a:r>
              <a:rPr lang="en-US" sz="2713" b="1">
                <a:solidFill>
                  <a:srgbClr val="14396D"/>
                </a:solidFill>
                <a:latin typeface="Garet Bold"/>
                <a:ea typeface="Garet Bold"/>
                <a:cs typeface="Garet Bold"/>
                <a:sym typeface="Garet Bold"/>
              </a:rPr>
              <a:t>Under the Sustainable Insurance Strategy, 13 companies have committed to growing in California, with more insurers expected to follow.</a:t>
            </a:r>
          </a:p>
        </p:txBody>
      </p:sp>
      <p:sp>
        <p:nvSpPr>
          <p:cNvPr id="5" name="Freeform 5"/>
          <p:cNvSpPr/>
          <p:nvPr/>
        </p:nvSpPr>
        <p:spPr>
          <a:xfrm>
            <a:off x="6296031" y="136676"/>
            <a:ext cx="5686523" cy="1167000"/>
          </a:xfrm>
          <a:custGeom>
            <a:avLst/>
            <a:gdLst/>
            <a:ahLst/>
            <a:cxnLst/>
            <a:rect l="l" t="t" r="r" b="b"/>
            <a:pathLst>
              <a:path w="8529785" h="1750500">
                <a:moveTo>
                  <a:pt x="0" y="0"/>
                </a:moveTo>
                <a:lnTo>
                  <a:pt x="8529786" y="0"/>
                </a:lnTo>
                <a:lnTo>
                  <a:pt x="8529786" y="1750500"/>
                </a:lnTo>
                <a:lnTo>
                  <a:pt x="0" y="175050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6815649" y="377334"/>
            <a:ext cx="1343881" cy="820802"/>
          </a:xfrm>
          <a:prstGeom prst="rect">
            <a:avLst/>
          </a:prstGeom>
        </p:spPr>
        <p:txBody>
          <a:bodyPr lIns="0" tIns="0" rIns="0" bIns="0" rtlCol="0" anchor="t">
            <a:spAutoFit/>
          </a:bodyPr>
          <a:lstStyle/>
          <a:p>
            <a:pPr defTabSz="609630">
              <a:lnSpc>
                <a:spcPts val="3295"/>
              </a:lnSpc>
            </a:pPr>
            <a:r>
              <a:rPr lang="en-US" sz="2745" b="1">
                <a:solidFill>
                  <a:srgbClr val="FFFFFF"/>
                </a:solidFill>
                <a:latin typeface="Garet Bold"/>
                <a:ea typeface="Garet Bold"/>
                <a:cs typeface="Garet Bold"/>
                <a:sym typeface="Garet Bold"/>
              </a:rPr>
              <a:t>1. CSAA</a:t>
            </a:r>
          </a:p>
        </p:txBody>
      </p:sp>
      <p:sp>
        <p:nvSpPr>
          <p:cNvPr id="7" name="TextBox 7"/>
          <p:cNvSpPr txBox="1"/>
          <p:nvPr/>
        </p:nvSpPr>
        <p:spPr>
          <a:xfrm>
            <a:off x="7707384" y="797855"/>
            <a:ext cx="3026873" cy="336631"/>
          </a:xfrm>
          <a:prstGeom prst="rect">
            <a:avLst/>
          </a:prstGeom>
        </p:spPr>
        <p:txBody>
          <a:bodyPr lIns="0" tIns="0" rIns="0" bIns="0" rtlCol="0" anchor="t">
            <a:spAutoFit/>
          </a:bodyPr>
          <a:lstStyle/>
          <a:p>
            <a:pPr algn="ctr" defTabSz="609630">
              <a:lnSpc>
                <a:spcPts val="2765"/>
              </a:lnSpc>
            </a:pPr>
            <a:r>
              <a:rPr lang="en-US" sz="2305">
                <a:solidFill>
                  <a:srgbClr val="FFFFFF"/>
                </a:solidFill>
                <a:latin typeface="Garet"/>
                <a:ea typeface="Garet"/>
                <a:cs typeface="Garet"/>
                <a:sym typeface="Garet"/>
              </a:rPr>
              <a:t>Effective 3/01/2026</a:t>
            </a:r>
          </a:p>
        </p:txBody>
      </p:sp>
      <p:sp>
        <p:nvSpPr>
          <p:cNvPr id="8" name="Freeform 8"/>
          <p:cNvSpPr/>
          <p:nvPr/>
        </p:nvSpPr>
        <p:spPr>
          <a:xfrm>
            <a:off x="6296031" y="1303676"/>
            <a:ext cx="5686523" cy="1167000"/>
          </a:xfrm>
          <a:custGeom>
            <a:avLst/>
            <a:gdLst/>
            <a:ahLst/>
            <a:cxnLst/>
            <a:rect l="l" t="t" r="r" b="b"/>
            <a:pathLst>
              <a:path w="8529785" h="1750500">
                <a:moveTo>
                  <a:pt x="0" y="0"/>
                </a:moveTo>
                <a:lnTo>
                  <a:pt x="8529786" y="0"/>
                </a:lnTo>
                <a:lnTo>
                  <a:pt x="8529786" y="1750500"/>
                </a:lnTo>
                <a:lnTo>
                  <a:pt x="0" y="1750500"/>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sp>
        <p:nvSpPr>
          <p:cNvPr id="9" name="TextBox 9"/>
          <p:cNvSpPr txBox="1"/>
          <p:nvPr/>
        </p:nvSpPr>
        <p:spPr>
          <a:xfrm>
            <a:off x="6815649" y="1462644"/>
            <a:ext cx="4207480" cy="397609"/>
          </a:xfrm>
          <a:prstGeom prst="rect">
            <a:avLst/>
          </a:prstGeom>
        </p:spPr>
        <p:txBody>
          <a:bodyPr lIns="0" tIns="0" rIns="0" bIns="0" rtlCol="0" anchor="t">
            <a:spAutoFit/>
          </a:bodyPr>
          <a:lstStyle/>
          <a:p>
            <a:pPr defTabSz="609630">
              <a:lnSpc>
                <a:spcPts val="3295"/>
              </a:lnSpc>
            </a:pPr>
            <a:r>
              <a:rPr lang="en-US" sz="2745" b="1">
                <a:solidFill>
                  <a:srgbClr val="FFFFFF"/>
                </a:solidFill>
                <a:latin typeface="Garet Bold"/>
                <a:ea typeface="Garet Bold"/>
                <a:cs typeface="Garet Bold"/>
                <a:sym typeface="Garet Bold"/>
              </a:rPr>
              <a:t>2. USAA (4 Companies)</a:t>
            </a:r>
          </a:p>
        </p:txBody>
      </p:sp>
      <p:sp>
        <p:nvSpPr>
          <p:cNvPr id="10" name="TextBox 10"/>
          <p:cNvSpPr txBox="1"/>
          <p:nvPr/>
        </p:nvSpPr>
        <p:spPr>
          <a:xfrm>
            <a:off x="7707384" y="1885608"/>
            <a:ext cx="3114791" cy="359073"/>
          </a:xfrm>
          <a:prstGeom prst="rect">
            <a:avLst/>
          </a:prstGeom>
        </p:spPr>
        <p:txBody>
          <a:bodyPr lIns="0" tIns="0" rIns="0" bIns="0" rtlCol="0" anchor="t">
            <a:spAutoFit/>
          </a:bodyPr>
          <a:lstStyle/>
          <a:p>
            <a:pPr algn="ctr" defTabSz="609630">
              <a:lnSpc>
                <a:spcPts val="2806"/>
              </a:lnSpc>
            </a:pPr>
            <a:r>
              <a:rPr lang="en-US" sz="2339">
                <a:solidFill>
                  <a:srgbClr val="FFFFFF"/>
                </a:solidFill>
                <a:latin typeface="Garet"/>
                <a:ea typeface="Garet"/>
                <a:cs typeface="Garet"/>
                <a:sym typeface="Garet"/>
              </a:rPr>
              <a:t>Effective 4/30/2026</a:t>
            </a:r>
          </a:p>
        </p:txBody>
      </p:sp>
      <p:sp>
        <p:nvSpPr>
          <p:cNvPr id="11" name="Freeform 11"/>
          <p:cNvSpPr/>
          <p:nvPr/>
        </p:nvSpPr>
        <p:spPr>
          <a:xfrm>
            <a:off x="6296031" y="2470676"/>
            <a:ext cx="5686523" cy="1167000"/>
          </a:xfrm>
          <a:custGeom>
            <a:avLst/>
            <a:gdLst/>
            <a:ahLst/>
            <a:cxnLst/>
            <a:rect l="l" t="t" r="r" b="b"/>
            <a:pathLst>
              <a:path w="8529785" h="1750500">
                <a:moveTo>
                  <a:pt x="0" y="0"/>
                </a:moveTo>
                <a:lnTo>
                  <a:pt x="8529786" y="0"/>
                </a:lnTo>
                <a:lnTo>
                  <a:pt x="8529786" y="1750500"/>
                </a:lnTo>
                <a:lnTo>
                  <a:pt x="0" y="1750500"/>
                </a:lnTo>
                <a:lnTo>
                  <a:pt x="0" y="0"/>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12" name="TextBox 12"/>
          <p:cNvSpPr txBox="1"/>
          <p:nvPr/>
        </p:nvSpPr>
        <p:spPr>
          <a:xfrm>
            <a:off x="6815649" y="2603970"/>
            <a:ext cx="3956287" cy="397609"/>
          </a:xfrm>
          <a:prstGeom prst="rect">
            <a:avLst/>
          </a:prstGeom>
        </p:spPr>
        <p:txBody>
          <a:bodyPr lIns="0" tIns="0" rIns="0" bIns="0" rtlCol="0" anchor="t">
            <a:spAutoFit/>
          </a:bodyPr>
          <a:lstStyle/>
          <a:p>
            <a:pPr defTabSz="609630">
              <a:lnSpc>
                <a:spcPts val="3295"/>
              </a:lnSpc>
            </a:pPr>
            <a:r>
              <a:rPr lang="en-US" sz="2745" b="1">
                <a:solidFill>
                  <a:srgbClr val="FFFFFF"/>
                </a:solidFill>
                <a:latin typeface="Garet Bold"/>
                <a:ea typeface="Garet Bold"/>
                <a:cs typeface="Garet Bold"/>
                <a:sym typeface="Garet Bold"/>
              </a:rPr>
              <a:t>3. California Casualty</a:t>
            </a:r>
          </a:p>
        </p:txBody>
      </p:sp>
      <p:sp>
        <p:nvSpPr>
          <p:cNvPr id="13" name="TextBox 13"/>
          <p:cNvSpPr txBox="1"/>
          <p:nvPr/>
        </p:nvSpPr>
        <p:spPr>
          <a:xfrm>
            <a:off x="7707383" y="3026934"/>
            <a:ext cx="2851039" cy="359073"/>
          </a:xfrm>
          <a:prstGeom prst="rect">
            <a:avLst/>
          </a:prstGeom>
        </p:spPr>
        <p:txBody>
          <a:bodyPr lIns="0" tIns="0" rIns="0" bIns="0" rtlCol="0" anchor="t">
            <a:spAutoFit/>
          </a:bodyPr>
          <a:lstStyle/>
          <a:p>
            <a:pPr algn="ctr" defTabSz="609630">
              <a:lnSpc>
                <a:spcPts val="2806"/>
              </a:lnSpc>
            </a:pPr>
            <a:r>
              <a:rPr lang="en-US" sz="2339">
                <a:solidFill>
                  <a:srgbClr val="FFFFFF"/>
                </a:solidFill>
                <a:latin typeface="Garet"/>
                <a:ea typeface="Garet"/>
                <a:cs typeface="Garet"/>
                <a:sym typeface="Garet"/>
              </a:rPr>
              <a:t>Effective 5/1/2026</a:t>
            </a:r>
          </a:p>
        </p:txBody>
      </p:sp>
      <p:sp>
        <p:nvSpPr>
          <p:cNvPr id="14" name="Freeform 14"/>
          <p:cNvSpPr/>
          <p:nvPr/>
        </p:nvSpPr>
        <p:spPr>
          <a:xfrm>
            <a:off x="6283362" y="3657698"/>
            <a:ext cx="5686523" cy="1021125"/>
          </a:xfrm>
          <a:custGeom>
            <a:avLst/>
            <a:gdLst/>
            <a:ahLst/>
            <a:cxnLst/>
            <a:rect l="l" t="t" r="r" b="b"/>
            <a:pathLst>
              <a:path w="8529785" h="1531688">
                <a:moveTo>
                  <a:pt x="0" y="0"/>
                </a:moveTo>
                <a:lnTo>
                  <a:pt x="8529785" y="0"/>
                </a:lnTo>
                <a:lnTo>
                  <a:pt x="8529785" y="1531688"/>
                </a:lnTo>
                <a:lnTo>
                  <a:pt x="0" y="1531688"/>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15" name="TextBox 15"/>
          <p:cNvSpPr txBox="1"/>
          <p:nvPr/>
        </p:nvSpPr>
        <p:spPr>
          <a:xfrm>
            <a:off x="6815649" y="3745296"/>
            <a:ext cx="1959304" cy="397609"/>
          </a:xfrm>
          <a:prstGeom prst="rect">
            <a:avLst/>
          </a:prstGeom>
        </p:spPr>
        <p:txBody>
          <a:bodyPr lIns="0" tIns="0" rIns="0" bIns="0" rtlCol="0" anchor="t">
            <a:spAutoFit/>
          </a:bodyPr>
          <a:lstStyle/>
          <a:p>
            <a:pPr defTabSz="609630">
              <a:lnSpc>
                <a:spcPts val="3295"/>
              </a:lnSpc>
            </a:pPr>
            <a:r>
              <a:rPr lang="en-US" sz="2745" b="1">
                <a:solidFill>
                  <a:srgbClr val="FFFFFF"/>
                </a:solidFill>
                <a:latin typeface="Garet Bold"/>
                <a:ea typeface="Garet Bold"/>
                <a:cs typeface="Garet Bold"/>
                <a:sym typeface="Garet Bold"/>
              </a:rPr>
              <a:t>4. Mercury</a:t>
            </a:r>
          </a:p>
        </p:txBody>
      </p:sp>
      <p:sp>
        <p:nvSpPr>
          <p:cNvPr id="16" name="TextBox 16"/>
          <p:cNvSpPr txBox="1"/>
          <p:nvPr/>
        </p:nvSpPr>
        <p:spPr>
          <a:xfrm>
            <a:off x="7707383" y="4168260"/>
            <a:ext cx="2838479" cy="359073"/>
          </a:xfrm>
          <a:prstGeom prst="rect">
            <a:avLst/>
          </a:prstGeom>
        </p:spPr>
        <p:txBody>
          <a:bodyPr lIns="0" tIns="0" rIns="0" bIns="0" rtlCol="0" anchor="t">
            <a:spAutoFit/>
          </a:bodyPr>
          <a:lstStyle/>
          <a:p>
            <a:pPr algn="ctr" defTabSz="609630">
              <a:lnSpc>
                <a:spcPts val="2806"/>
              </a:lnSpc>
            </a:pPr>
            <a:r>
              <a:rPr lang="en-US" sz="2339">
                <a:solidFill>
                  <a:srgbClr val="FFFFFF"/>
                </a:solidFill>
                <a:latin typeface="Garet"/>
                <a:ea typeface="Garet"/>
                <a:cs typeface="Garet"/>
                <a:sym typeface="Garet"/>
              </a:rPr>
              <a:t>Effective 7/1/2026</a:t>
            </a:r>
          </a:p>
        </p:txBody>
      </p:sp>
      <p:sp>
        <p:nvSpPr>
          <p:cNvPr id="17" name="Freeform 17"/>
          <p:cNvSpPr/>
          <p:nvPr/>
        </p:nvSpPr>
        <p:spPr>
          <a:xfrm>
            <a:off x="6296031" y="4804676"/>
            <a:ext cx="5686523" cy="1021125"/>
          </a:xfrm>
          <a:custGeom>
            <a:avLst/>
            <a:gdLst/>
            <a:ahLst/>
            <a:cxnLst/>
            <a:rect l="l" t="t" r="r" b="b"/>
            <a:pathLst>
              <a:path w="8529785" h="1531688">
                <a:moveTo>
                  <a:pt x="0" y="0"/>
                </a:moveTo>
                <a:lnTo>
                  <a:pt x="8529786" y="0"/>
                </a:lnTo>
                <a:lnTo>
                  <a:pt x="8529786" y="1531688"/>
                </a:lnTo>
                <a:lnTo>
                  <a:pt x="0" y="1531688"/>
                </a:lnTo>
                <a:lnTo>
                  <a:pt x="0" y="0"/>
                </a:lnTo>
                <a:close/>
              </a:path>
            </a:pathLst>
          </a:custGeom>
          <a:blipFill>
            <a:blip r:embed="rId8"/>
            <a:stretch>
              <a:fillRect/>
            </a:stretch>
          </a:blipFill>
        </p:spPr>
        <p:txBody>
          <a:bodyPr/>
          <a:lstStyle/>
          <a:p>
            <a:pPr defTabSz="609630"/>
            <a:endParaRPr lang="en-US" sz="1200">
              <a:solidFill>
                <a:prstClr val="black"/>
              </a:solidFill>
              <a:latin typeface="Calibri"/>
            </a:endParaRPr>
          </a:p>
        </p:txBody>
      </p:sp>
      <p:sp>
        <p:nvSpPr>
          <p:cNvPr id="18" name="TextBox 18"/>
          <p:cNvSpPr txBox="1"/>
          <p:nvPr/>
        </p:nvSpPr>
        <p:spPr>
          <a:xfrm>
            <a:off x="6815649" y="4870827"/>
            <a:ext cx="3416223" cy="410369"/>
          </a:xfrm>
          <a:prstGeom prst="rect">
            <a:avLst/>
          </a:prstGeom>
        </p:spPr>
        <p:txBody>
          <a:bodyPr lIns="0" tIns="0" rIns="0" bIns="0" rtlCol="0" anchor="t">
            <a:spAutoFit/>
          </a:bodyPr>
          <a:lstStyle/>
          <a:p>
            <a:pPr defTabSz="609630">
              <a:lnSpc>
                <a:spcPts val="3213"/>
              </a:lnSpc>
            </a:pPr>
            <a:r>
              <a:rPr lang="en-US" sz="2678" b="1">
                <a:solidFill>
                  <a:srgbClr val="FFFFFF"/>
                </a:solidFill>
                <a:latin typeface="Garet Bold"/>
                <a:ea typeface="Garet Bold"/>
                <a:cs typeface="Garet Bold"/>
                <a:sym typeface="Garet Bold"/>
              </a:rPr>
              <a:t>5. Pacific Specialty</a:t>
            </a:r>
          </a:p>
        </p:txBody>
      </p:sp>
      <p:sp>
        <p:nvSpPr>
          <p:cNvPr id="19" name="TextBox 19"/>
          <p:cNvSpPr txBox="1"/>
          <p:nvPr/>
        </p:nvSpPr>
        <p:spPr>
          <a:xfrm>
            <a:off x="7707383" y="5295582"/>
            <a:ext cx="2838479" cy="359073"/>
          </a:xfrm>
          <a:prstGeom prst="rect">
            <a:avLst/>
          </a:prstGeom>
        </p:spPr>
        <p:txBody>
          <a:bodyPr lIns="0" tIns="0" rIns="0" bIns="0" rtlCol="0" anchor="t">
            <a:spAutoFit/>
          </a:bodyPr>
          <a:lstStyle/>
          <a:p>
            <a:pPr algn="ctr" defTabSz="609630">
              <a:lnSpc>
                <a:spcPts val="2806"/>
              </a:lnSpc>
            </a:pPr>
            <a:r>
              <a:rPr lang="en-US" sz="2339">
                <a:solidFill>
                  <a:srgbClr val="FFFFFF"/>
                </a:solidFill>
                <a:latin typeface="Garet"/>
                <a:ea typeface="Garet"/>
                <a:cs typeface="Garet"/>
                <a:sym typeface="Garet"/>
              </a:rPr>
              <a:t>Effective 7/1/2026</a:t>
            </a:r>
          </a:p>
        </p:txBody>
      </p:sp>
      <p:sp>
        <p:nvSpPr>
          <p:cNvPr id="20" name="Freeform 20"/>
          <p:cNvSpPr/>
          <p:nvPr/>
        </p:nvSpPr>
        <p:spPr>
          <a:xfrm flipV="1">
            <a:off x="0" y="-77817"/>
            <a:ext cx="2100229" cy="1756317"/>
          </a:xfrm>
          <a:custGeom>
            <a:avLst/>
            <a:gdLst/>
            <a:ahLst/>
            <a:cxnLst/>
            <a:rect l="l" t="t" r="r" b="b"/>
            <a:pathLst>
              <a:path w="3150343" h="2634475">
                <a:moveTo>
                  <a:pt x="0" y="2634475"/>
                </a:moveTo>
                <a:lnTo>
                  <a:pt x="3150343" y="2634475"/>
                </a:lnTo>
                <a:lnTo>
                  <a:pt x="3150343" y="0"/>
                </a:lnTo>
                <a:lnTo>
                  <a:pt x="0" y="0"/>
                </a:lnTo>
                <a:lnTo>
                  <a:pt x="0" y="2634475"/>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21" name="Freeform 21"/>
          <p:cNvSpPr/>
          <p:nvPr/>
        </p:nvSpPr>
        <p:spPr>
          <a:xfrm rot="-5400000" flipV="1">
            <a:off x="-232076" y="4967597"/>
            <a:ext cx="2106055" cy="1761189"/>
          </a:xfrm>
          <a:custGeom>
            <a:avLst/>
            <a:gdLst/>
            <a:ahLst/>
            <a:cxnLst/>
            <a:rect l="l" t="t" r="r" b="b"/>
            <a:pathLst>
              <a:path w="3159083" h="2641783">
                <a:moveTo>
                  <a:pt x="0" y="2641783"/>
                </a:moveTo>
                <a:lnTo>
                  <a:pt x="3159082" y="2641783"/>
                </a:lnTo>
                <a:lnTo>
                  <a:pt x="3159082" y="0"/>
                </a:lnTo>
                <a:lnTo>
                  <a:pt x="0" y="0"/>
                </a:lnTo>
                <a:lnTo>
                  <a:pt x="0" y="2641783"/>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22" name="TextBox 22"/>
          <p:cNvSpPr txBox="1"/>
          <p:nvPr/>
        </p:nvSpPr>
        <p:spPr>
          <a:xfrm>
            <a:off x="685800" y="5933752"/>
            <a:ext cx="12192000" cy="769441"/>
          </a:xfrm>
          <a:prstGeom prst="rect">
            <a:avLst/>
          </a:prstGeom>
        </p:spPr>
        <p:txBody>
          <a:bodyPr lIns="0" tIns="0" rIns="0" bIns="0" rtlCol="0" anchor="t">
            <a:spAutoFit/>
          </a:bodyPr>
          <a:lstStyle/>
          <a:p>
            <a:pPr algn="ctr" defTabSz="609630">
              <a:lnSpc>
                <a:spcPts val="3039"/>
              </a:lnSpc>
              <a:spcBef>
                <a:spcPct val="0"/>
              </a:spcBef>
            </a:pPr>
            <a:r>
              <a:rPr lang="en-US" sz="2533" b="1">
                <a:solidFill>
                  <a:srgbClr val="0B3B60"/>
                </a:solidFill>
                <a:latin typeface="Garet Bold"/>
                <a:ea typeface="Garet Bold"/>
                <a:cs typeface="Garet Bold"/>
                <a:sym typeface="Garet Bold"/>
              </a:rPr>
              <a:t>KEY POINT: </a:t>
            </a:r>
          </a:p>
          <a:p>
            <a:pPr algn="ctr" defTabSz="609630">
              <a:lnSpc>
                <a:spcPts val="3039"/>
              </a:lnSpc>
              <a:spcBef>
                <a:spcPct val="0"/>
              </a:spcBef>
            </a:pPr>
            <a:r>
              <a:rPr lang="en-US" sz="2533" b="1">
                <a:solidFill>
                  <a:srgbClr val="0B3B60"/>
                </a:solidFill>
                <a:latin typeface="Garet Bold"/>
                <a:ea typeface="Garet Bold"/>
                <a:cs typeface="Garet Bold"/>
                <a:sym typeface="Garet Bold"/>
              </a:rPr>
              <a:t>COMPANIES ARE NOW WRITING IN DISTRESSED AREAS </a:t>
            </a:r>
          </a:p>
        </p:txBody>
      </p:sp>
      <p:grpSp>
        <p:nvGrpSpPr>
          <p:cNvPr id="23" name="Group 23"/>
          <p:cNvGrpSpPr/>
          <p:nvPr/>
        </p:nvGrpSpPr>
        <p:grpSpPr>
          <a:xfrm>
            <a:off x="11650539" y="6314752"/>
            <a:ext cx="417353" cy="417353"/>
            <a:chOff x="0" y="0"/>
            <a:chExt cx="7324916" cy="7324916"/>
          </a:xfrm>
        </p:grpSpPr>
        <p:sp>
          <p:nvSpPr>
            <p:cNvPr id="24" name="Freeform 24"/>
            <p:cNvSpPr/>
            <p:nvPr/>
          </p:nvSpPr>
          <p:spPr>
            <a:xfrm>
              <a:off x="0" y="0"/>
              <a:ext cx="7324852" cy="7324852"/>
            </a:xfrm>
            <a:custGeom>
              <a:avLst/>
              <a:gdLst/>
              <a:ahLst/>
              <a:cxnLst/>
              <a:rect l="l" t="t" r="r" b="b"/>
              <a:pathLst>
                <a:path w="7324852" h="7324852">
                  <a:moveTo>
                    <a:pt x="0" y="0"/>
                  </a:moveTo>
                  <a:lnTo>
                    <a:pt x="7324852" y="0"/>
                  </a:lnTo>
                  <a:lnTo>
                    <a:pt x="7324852" y="7324852"/>
                  </a:lnTo>
                  <a:lnTo>
                    <a:pt x="0" y="7324852"/>
                  </a:lnTo>
                  <a:lnTo>
                    <a:pt x="0" y="0"/>
                  </a:lnTo>
                  <a:close/>
                </a:path>
              </a:pathLst>
            </a:custGeom>
            <a:blipFill>
              <a:blip r:embed="rId10"/>
              <a:stretch>
                <a:fillRect/>
              </a:stretch>
            </a:blipFill>
          </p:spPr>
          <p:txBody>
            <a:bodyPr/>
            <a:lstStyle/>
            <a:p>
              <a:pPr defTabSz="609630"/>
              <a:endParaRPr lang="en-US" sz="1200">
                <a:solidFill>
                  <a:prstClr val="black"/>
                </a:solidFill>
                <a:latin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4842" y="2540988"/>
            <a:ext cx="3444024" cy="3889235"/>
          </a:xfrm>
          <a:custGeom>
            <a:avLst/>
            <a:gdLst/>
            <a:ahLst/>
            <a:cxnLst/>
            <a:rect l="l" t="t" r="r" b="b"/>
            <a:pathLst>
              <a:path w="5166036" h="5833853">
                <a:moveTo>
                  <a:pt x="0" y="0"/>
                </a:moveTo>
                <a:lnTo>
                  <a:pt x="5166037" y="0"/>
                </a:lnTo>
                <a:lnTo>
                  <a:pt x="5166037" y="5833853"/>
                </a:lnTo>
                <a:lnTo>
                  <a:pt x="0" y="5833853"/>
                </a:lnTo>
                <a:lnTo>
                  <a:pt x="0" y="0"/>
                </a:lnTo>
                <a:close/>
              </a:path>
            </a:pathLst>
          </a:custGeom>
          <a:blipFill>
            <a:blip r:embed="rId3"/>
            <a:stretch>
              <a:fillRect l="-31753" t="-38617" r="-16674"/>
            </a:stretch>
          </a:blipFill>
        </p:spPr>
        <p:txBody>
          <a:bodyPr/>
          <a:lstStyle/>
          <a:p>
            <a:pPr defTabSz="609630"/>
            <a:endParaRPr lang="en-US" sz="1200">
              <a:solidFill>
                <a:prstClr val="black"/>
              </a:solidFill>
              <a:latin typeface="Calibri"/>
            </a:endParaRPr>
          </a:p>
        </p:txBody>
      </p:sp>
      <p:sp>
        <p:nvSpPr>
          <p:cNvPr id="3" name="Freeform 3"/>
          <p:cNvSpPr/>
          <p:nvPr/>
        </p:nvSpPr>
        <p:spPr>
          <a:xfrm>
            <a:off x="4254820" y="2540988"/>
            <a:ext cx="3596293" cy="3889235"/>
          </a:xfrm>
          <a:custGeom>
            <a:avLst/>
            <a:gdLst/>
            <a:ahLst/>
            <a:cxnLst/>
            <a:rect l="l" t="t" r="r" b="b"/>
            <a:pathLst>
              <a:path w="5394439" h="5833853">
                <a:moveTo>
                  <a:pt x="0" y="0"/>
                </a:moveTo>
                <a:lnTo>
                  <a:pt x="5394439" y="0"/>
                </a:lnTo>
                <a:lnTo>
                  <a:pt x="5394439" y="5833853"/>
                </a:lnTo>
                <a:lnTo>
                  <a:pt x="0" y="5833853"/>
                </a:lnTo>
                <a:lnTo>
                  <a:pt x="0" y="0"/>
                </a:lnTo>
                <a:close/>
              </a:path>
            </a:pathLst>
          </a:custGeom>
          <a:blipFill>
            <a:blip r:embed="rId4"/>
            <a:stretch>
              <a:fillRect l="-13027" t="-22928" r="-13027"/>
            </a:stretch>
          </a:blipFill>
        </p:spPr>
        <p:txBody>
          <a:bodyPr/>
          <a:lstStyle/>
          <a:p>
            <a:pPr defTabSz="609630"/>
            <a:endParaRPr lang="en-US" sz="1200">
              <a:solidFill>
                <a:prstClr val="black"/>
              </a:solidFill>
              <a:latin typeface="Calibri"/>
            </a:endParaRPr>
          </a:p>
        </p:txBody>
      </p:sp>
      <p:sp>
        <p:nvSpPr>
          <p:cNvPr id="4" name="Freeform 4">
            <a:hlinkClick r:id="rId5" tooltip="https://wildfireprepared.org"/>
          </p:cNvPr>
          <p:cNvSpPr/>
          <p:nvPr/>
        </p:nvSpPr>
        <p:spPr>
          <a:xfrm>
            <a:off x="8020619" y="2540987"/>
            <a:ext cx="3596293" cy="2900999"/>
          </a:xfrm>
          <a:custGeom>
            <a:avLst/>
            <a:gdLst/>
            <a:ahLst/>
            <a:cxnLst/>
            <a:rect l="l" t="t" r="r" b="b"/>
            <a:pathLst>
              <a:path w="5394439" h="4351498">
                <a:moveTo>
                  <a:pt x="0" y="0"/>
                </a:moveTo>
                <a:lnTo>
                  <a:pt x="5394439" y="0"/>
                </a:lnTo>
                <a:lnTo>
                  <a:pt x="5394439" y="4351498"/>
                </a:lnTo>
                <a:lnTo>
                  <a:pt x="0" y="4351498"/>
                </a:lnTo>
                <a:lnTo>
                  <a:pt x="0" y="0"/>
                </a:lnTo>
                <a:close/>
              </a:path>
            </a:pathLst>
          </a:custGeom>
          <a:blipFill>
            <a:blip r:embed="rId6"/>
            <a:stretch>
              <a:fillRect t="-30739"/>
            </a:stretch>
          </a:blipFill>
        </p:spPr>
        <p:txBody>
          <a:bodyPr/>
          <a:lstStyle/>
          <a:p>
            <a:pPr defTabSz="609630"/>
            <a:endParaRPr lang="en-US" sz="1200">
              <a:solidFill>
                <a:prstClr val="black"/>
              </a:solidFill>
              <a:latin typeface="Calibri"/>
            </a:endParaRPr>
          </a:p>
        </p:txBody>
      </p:sp>
      <p:sp>
        <p:nvSpPr>
          <p:cNvPr id="5" name="Freeform 5"/>
          <p:cNvSpPr/>
          <p:nvPr/>
        </p:nvSpPr>
        <p:spPr>
          <a:xfrm>
            <a:off x="3237733" y="1190411"/>
            <a:ext cx="8379179" cy="145875"/>
          </a:xfrm>
          <a:custGeom>
            <a:avLst/>
            <a:gdLst/>
            <a:ahLst/>
            <a:cxnLst/>
            <a:rect l="l" t="t" r="r" b="b"/>
            <a:pathLst>
              <a:path w="12568769" h="218813">
                <a:moveTo>
                  <a:pt x="0" y="0"/>
                </a:moveTo>
                <a:lnTo>
                  <a:pt x="12568768" y="0"/>
                </a:lnTo>
                <a:lnTo>
                  <a:pt x="12568768" y="218813"/>
                </a:lnTo>
                <a:lnTo>
                  <a:pt x="0" y="218813"/>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3275411" y="246243"/>
            <a:ext cx="8199335" cy="2155398"/>
          </a:xfrm>
          <a:prstGeom prst="rect">
            <a:avLst/>
          </a:prstGeom>
        </p:spPr>
        <p:txBody>
          <a:bodyPr lIns="0" tIns="0" rIns="0" bIns="0" rtlCol="0" anchor="t">
            <a:spAutoFit/>
          </a:bodyPr>
          <a:lstStyle/>
          <a:p>
            <a:pPr defTabSz="609630">
              <a:lnSpc>
                <a:spcPts val="4180"/>
              </a:lnSpc>
            </a:pPr>
            <a:r>
              <a:rPr lang="en-US" sz="4644" b="1" spc="-185">
                <a:solidFill>
                  <a:srgbClr val="14386D"/>
                </a:solidFill>
                <a:latin typeface="Eastman Grotesque Bold"/>
                <a:ea typeface="Eastman Grotesque Bold"/>
                <a:cs typeface="Eastman Grotesque Bold"/>
                <a:sym typeface="Eastman Grotesque Bold"/>
              </a:rPr>
              <a:t>IBHS WILDFIRE </a:t>
            </a:r>
          </a:p>
          <a:p>
            <a:pPr defTabSz="609630">
              <a:lnSpc>
                <a:spcPts val="4180"/>
              </a:lnSpc>
            </a:pPr>
            <a:r>
              <a:rPr lang="en-US" sz="4644" b="1" spc="-185">
                <a:solidFill>
                  <a:srgbClr val="14386D"/>
                </a:solidFill>
                <a:latin typeface="Eastman Grotesque Bold"/>
                <a:ea typeface="Eastman Grotesque Bold"/>
                <a:cs typeface="Eastman Grotesque Bold"/>
                <a:sym typeface="Eastman Grotesque Bold"/>
              </a:rPr>
              <a:t>PREPARED HOME DESIGNATION</a:t>
            </a:r>
          </a:p>
          <a:p>
            <a:pPr defTabSz="609630">
              <a:lnSpc>
                <a:spcPts val="4180"/>
              </a:lnSpc>
            </a:pPr>
            <a:endParaRPr lang="en-US" sz="4644" b="1" spc="-185">
              <a:solidFill>
                <a:srgbClr val="14386D"/>
              </a:solidFill>
              <a:latin typeface="Eastman Grotesque Bold"/>
              <a:ea typeface="Eastman Grotesque Bold"/>
              <a:cs typeface="Eastman Grotesque Bold"/>
              <a:sym typeface="Eastman Grotesque Bold"/>
            </a:endParaRPr>
          </a:p>
        </p:txBody>
      </p:sp>
      <p:sp>
        <p:nvSpPr>
          <p:cNvPr id="7" name="TextBox 7"/>
          <p:cNvSpPr txBox="1"/>
          <p:nvPr/>
        </p:nvSpPr>
        <p:spPr>
          <a:xfrm>
            <a:off x="3275412" y="1368035"/>
            <a:ext cx="11542310" cy="269304"/>
          </a:xfrm>
          <a:prstGeom prst="rect">
            <a:avLst/>
          </a:prstGeom>
        </p:spPr>
        <p:txBody>
          <a:bodyPr lIns="0" tIns="0" rIns="0" bIns="0" rtlCol="0" anchor="t">
            <a:spAutoFit/>
          </a:bodyPr>
          <a:lstStyle/>
          <a:p>
            <a:pPr defTabSz="609630">
              <a:lnSpc>
                <a:spcPts val="2071"/>
              </a:lnSpc>
            </a:pPr>
            <a:r>
              <a:rPr lang="en-US" sz="2071" b="1" i="1">
                <a:solidFill>
                  <a:srgbClr val="14386D"/>
                </a:solidFill>
                <a:latin typeface="Eastman Grotesque Bold Italics"/>
                <a:ea typeface="Eastman Grotesque Bold Italics"/>
                <a:cs typeface="Eastman Grotesque Bold Italics"/>
                <a:sym typeface="Eastman Grotesque Bold Italics"/>
              </a:rPr>
              <a:t>INSURANCE INSTITUTE FOR BUSINESS AND HOME SAFETY </a:t>
            </a:r>
          </a:p>
        </p:txBody>
      </p:sp>
      <p:sp>
        <p:nvSpPr>
          <p:cNvPr id="8" name="TextBox 8"/>
          <p:cNvSpPr txBox="1"/>
          <p:nvPr/>
        </p:nvSpPr>
        <p:spPr>
          <a:xfrm>
            <a:off x="294842" y="1769266"/>
            <a:ext cx="3444024" cy="719108"/>
          </a:xfrm>
          <a:prstGeom prst="rect">
            <a:avLst/>
          </a:prstGeom>
        </p:spPr>
        <p:txBody>
          <a:bodyPr lIns="0" tIns="0" rIns="0" bIns="0" rtlCol="0" anchor="t">
            <a:spAutoFit/>
          </a:bodyPr>
          <a:lstStyle/>
          <a:p>
            <a:pPr algn="ctr" defTabSz="609630">
              <a:lnSpc>
                <a:spcPts val="2794"/>
              </a:lnSpc>
            </a:pPr>
            <a:r>
              <a:rPr lang="en-US" sz="3105" b="1">
                <a:solidFill>
                  <a:srgbClr val="1C396B"/>
                </a:solidFill>
                <a:latin typeface="Eastman Grotesque Bold"/>
                <a:ea typeface="Eastman Grotesque Bold"/>
                <a:cs typeface="Eastman Grotesque Bold"/>
                <a:sym typeface="Eastman Grotesque Bold"/>
              </a:rPr>
              <a:t>PROGRAM </a:t>
            </a:r>
          </a:p>
          <a:p>
            <a:pPr algn="ctr" defTabSz="609630">
              <a:lnSpc>
                <a:spcPts val="2794"/>
              </a:lnSpc>
            </a:pPr>
            <a:r>
              <a:rPr lang="en-US" sz="3105" b="1">
                <a:solidFill>
                  <a:srgbClr val="1C396B"/>
                </a:solidFill>
                <a:latin typeface="Eastman Grotesque Bold"/>
                <a:ea typeface="Eastman Grotesque Bold"/>
                <a:cs typeface="Eastman Grotesque Bold"/>
                <a:sym typeface="Eastman Grotesque Bold"/>
              </a:rPr>
              <a:t>OVERVIEW </a:t>
            </a:r>
          </a:p>
        </p:txBody>
      </p:sp>
      <p:sp>
        <p:nvSpPr>
          <p:cNvPr id="9" name="TextBox 9"/>
          <p:cNvSpPr txBox="1"/>
          <p:nvPr/>
        </p:nvSpPr>
        <p:spPr>
          <a:xfrm>
            <a:off x="400947" y="2618456"/>
            <a:ext cx="3168072" cy="3667671"/>
          </a:xfrm>
          <a:prstGeom prst="rect">
            <a:avLst/>
          </a:prstGeom>
        </p:spPr>
        <p:txBody>
          <a:bodyPr lIns="0" tIns="0" rIns="0" bIns="0" rtlCol="0" anchor="t">
            <a:spAutoFit/>
          </a:bodyPr>
          <a:lstStyle/>
          <a:p>
            <a:pPr defTabSz="609630">
              <a:lnSpc>
                <a:spcPts val="2425"/>
              </a:lnSpc>
            </a:pPr>
            <a:endParaRPr sz="1200">
              <a:solidFill>
                <a:prstClr val="black"/>
              </a:solidFill>
              <a:latin typeface="Calibri"/>
            </a:endParaRPr>
          </a:p>
          <a:p>
            <a:pPr algn="ctr" defTabSz="609630">
              <a:lnSpc>
                <a:spcPts val="2425"/>
              </a:lnSpc>
            </a:pPr>
            <a:r>
              <a:rPr lang="en-US" sz="2205" b="1">
                <a:solidFill>
                  <a:srgbClr val="FFFFFF"/>
                </a:solidFill>
                <a:latin typeface="Poppins Bold"/>
                <a:ea typeface="Poppins Bold"/>
                <a:cs typeface="Poppins Bold"/>
                <a:sym typeface="Poppins Bold"/>
              </a:rPr>
              <a:t>2- LEVELS </a:t>
            </a:r>
          </a:p>
          <a:p>
            <a:pPr algn="ctr" defTabSz="609630">
              <a:lnSpc>
                <a:spcPts val="2425"/>
              </a:lnSpc>
            </a:pPr>
            <a:r>
              <a:rPr lang="en-US" sz="2205">
                <a:solidFill>
                  <a:srgbClr val="FFFFFF"/>
                </a:solidFill>
                <a:latin typeface="Poppins"/>
                <a:ea typeface="Poppins"/>
                <a:cs typeface="Poppins"/>
                <a:sym typeface="Poppins"/>
              </a:rPr>
              <a:t>of wildfire‑resistant building and landscaping standards</a:t>
            </a:r>
          </a:p>
          <a:p>
            <a:pPr algn="ctr" defTabSz="609630">
              <a:lnSpc>
                <a:spcPts val="2425"/>
              </a:lnSpc>
            </a:pPr>
            <a:endParaRPr lang="en-US" sz="2205">
              <a:solidFill>
                <a:srgbClr val="FFFFFF"/>
              </a:solidFill>
              <a:latin typeface="Poppins"/>
              <a:ea typeface="Poppins"/>
              <a:cs typeface="Poppins"/>
              <a:sym typeface="Poppins"/>
            </a:endParaRPr>
          </a:p>
          <a:p>
            <a:pPr algn="ctr" defTabSz="609630">
              <a:lnSpc>
                <a:spcPts val="2425"/>
              </a:lnSpc>
            </a:pPr>
            <a:r>
              <a:rPr lang="en-US" sz="2205" b="1">
                <a:solidFill>
                  <a:srgbClr val="FFFFFF"/>
                </a:solidFill>
                <a:latin typeface="Poppins Bold"/>
                <a:ea typeface="Poppins Bold"/>
                <a:cs typeface="Poppins Bold"/>
                <a:sym typeface="Poppins Bold"/>
              </a:rPr>
              <a:t>Requires all upgrades to be completed with no exceptions.</a:t>
            </a:r>
          </a:p>
          <a:p>
            <a:pPr defTabSz="609630">
              <a:lnSpc>
                <a:spcPts val="2425"/>
              </a:lnSpc>
            </a:pPr>
            <a:endParaRPr lang="en-US" sz="2205" b="1">
              <a:solidFill>
                <a:srgbClr val="FFFFFF"/>
              </a:solidFill>
              <a:latin typeface="Poppins Bold"/>
              <a:ea typeface="Poppins Bold"/>
              <a:cs typeface="Poppins Bold"/>
              <a:sym typeface="Poppins Bold"/>
            </a:endParaRPr>
          </a:p>
          <a:p>
            <a:pPr defTabSz="609630">
              <a:lnSpc>
                <a:spcPts val="2205"/>
              </a:lnSpc>
            </a:pPr>
            <a:endParaRPr lang="en-US" sz="2205" b="1">
              <a:solidFill>
                <a:srgbClr val="FFFFFF"/>
              </a:solidFill>
              <a:latin typeface="Poppins Bold"/>
              <a:ea typeface="Poppins Bold"/>
              <a:cs typeface="Poppins Bold"/>
              <a:sym typeface="Poppins Bold"/>
            </a:endParaRPr>
          </a:p>
        </p:txBody>
      </p:sp>
      <p:sp>
        <p:nvSpPr>
          <p:cNvPr id="10" name="TextBox 10"/>
          <p:cNvSpPr txBox="1"/>
          <p:nvPr/>
        </p:nvSpPr>
        <p:spPr>
          <a:xfrm>
            <a:off x="4505641" y="2724150"/>
            <a:ext cx="2964075" cy="695703"/>
          </a:xfrm>
          <a:prstGeom prst="rect">
            <a:avLst/>
          </a:prstGeom>
        </p:spPr>
        <p:txBody>
          <a:bodyPr lIns="0" tIns="0" rIns="0" bIns="0" rtlCol="0" anchor="t">
            <a:spAutoFit/>
          </a:bodyPr>
          <a:lstStyle/>
          <a:p>
            <a:pPr algn="ctr" defTabSz="609630">
              <a:lnSpc>
                <a:spcPts val="2765"/>
              </a:lnSpc>
            </a:pPr>
            <a:r>
              <a:rPr lang="en-US" sz="2305" b="1">
                <a:solidFill>
                  <a:srgbClr val="FFFFFF"/>
                </a:solidFill>
                <a:latin typeface="Eastman Grotesque Bold"/>
                <a:ea typeface="Eastman Grotesque Bold"/>
                <a:cs typeface="Eastman Grotesque Bold"/>
                <a:sym typeface="Eastman Grotesque Bold"/>
              </a:rPr>
              <a:t>3-YEAR DESIGNATION</a:t>
            </a:r>
          </a:p>
        </p:txBody>
      </p:sp>
      <p:sp>
        <p:nvSpPr>
          <p:cNvPr id="11" name="TextBox 11"/>
          <p:cNvSpPr txBox="1"/>
          <p:nvPr/>
        </p:nvSpPr>
        <p:spPr>
          <a:xfrm>
            <a:off x="4690969" y="3815220"/>
            <a:ext cx="2747432" cy="1271887"/>
          </a:xfrm>
          <a:prstGeom prst="rect">
            <a:avLst/>
          </a:prstGeom>
        </p:spPr>
        <p:txBody>
          <a:bodyPr lIns="0" tIns="0" rIns="0" bIns="0" rtlCol="0" anchor="t">
            <a:spAutoFit/>
          </a:bodyPr>
          <a:lstStyle/>
          <a:p>
            <a:pPr algn="ctr" defTabSz="609630">
              <a:lnSpc>
                <a:spcPts val="2572"/>
              </a:lnSpc>
            </a:pPr>
            <a:r>
              <a:rPr lang="en-US" sz="2339" b="1">
                <a:solidFill>
                  <a:srgbClr val="FFFFFF"/>
                </a:solidFill>
                <a:latin typeface="Poppins Bold"/>
                <a:ea typeface="Poppins Bold"/>
                <a:cs typeface="Poppins Bold"/>
                <a:sym typeface="Poppins Bold"/>
              </a:rPr>
              <a:t>2- Years</a:t>
            </a:r>
          </a:p>
          <a:p>
            <a:pPr algn="ctr" defTabSz="609630">
              <a:lnSpc>
                <a:spcPts val="2572"/>
              </a:lnSpc>
            </a:pPr>
            <a:r>
              <a:rPr lang="en-US" sz="2339" b="1">
                <a:solidFill>
                  <a:srgbClr val="FFFFFF"/>
                </a:solidFill>
                <a:latin typeface="Poppins Bold"/>
                <a:ea typeface="Poppins Bold"/>
                <a:cs typeface="Poppins Bold"/>
                <a:sym typeface="Poppins Bold"/>
              </a:rPr>
              <a:t>Annual review</a:t>
            </a:r>
            <a:r>
              <a:rPr lang="en-US" sz="2339">
                <a:solidFill>
                  <a:srgbClr val="FFFFFF"/>
                </a:solidFill>
                <a:latin typeface="Poppins"/>
                <a:ea typeface="Poppins"/>
                <a:cs typeface="Poppins"/>
                <a:sym typeface="Poppins"/>
              </a:rPr>
              <a:t> required </a:t>
            </a:r>
          </a:p>
          <a:p>
            <a:pPr algn="ctr" defTabSz="609630">
              <a:lnSpc>
                <a:spcPts val="2132"/>
              </a:lnSpc>
            </a:pPr>
            <a:r>
              <a:rPr lang="en-US" sz="1939">
                <a:solidFill>
                  <a:srgbClr val="FFFFFF"/>
                </a:solidFill>
                <a:latin typeface="Poppins"/>
                <a:ea typeface="Poppins"/>
                <a:cs typeface="Poppins"/>
                <a:sym typeface="Poppins"/>
              </a:rPr>
              <a:t>(photos submission)</a:t>
            </a:r>
          </a:p>
        </p:txBody>
      </p:sp>
      <p:sp>
        <p:nvSpPr>
          <p:cNvPr id="12" name="TextBox 12"/>
          <p:cNvSpPr txBox="1"/>
          <p:nvPr/>
        </p:nvSpPr>
        <p:spPr>
          <a:xfrm>
            <a:off x="8129072" y="1900653"/>
            <a:ext cx="3477841" cy="346570"/>
          </a:xfrm>
          <a:prstGeom prst="rect">
            <a:avLst/>
          </a:prstGeom>
        </p:spPr>
        <p:txBody>
          <a:bodyPr lIns="0" tIns="0" rIns="0" bIns="0" rtlCol="0" anchor="t">
            <a:spAutoFit/>
          </a:bodyPr>
          <a:lstStyle/>
          <a:p>
            <a:pPr algn="ctr" defTabSz="609630">
              <a:lnSpc>
                <a:spcPts val="2676"/>
              </a:lnSpc>
            </a:pPr>
            <a:r>
              <a:rPr lang="en-US" sz="2973" b="1">
                <a:solidFill>
                  <a:srgbClr val="14386D"/>
                </a:solidFill>
                <a:latin typeface="Eastman Grotesque Bold"/>
                <a:ea typeface="Eastman Grotesque Bold"/>
                <a:cs typeface="Eastman Grotesque Bold"/>
                <a:sym typeface="Eastman Grotesque Bold"/>
              </a:rPr>
              <a:t>FEES</a:t>
            </a:r>
          </a:p>
        </p:txBody>
      </p:sp>
      <p:sp>
        <p:nvSpPr>
          <p:cNvPr id="13" name="TextBox 13"/>
          <p:cNvSpPr txBox="1"/>
          <p:nvPr/>
        </p:nvSpPr>
        <p:spPr>
          <a:xfrm>
            <a:off x="8354555" y="2752426"/>
            <a:ext cx="3026873" cy="3091808"/>
          </a:xfrm>
          <a:prstGeom prst="rect">
            <a:avLst/>
          </a:prstGeom>
        </p:spPr>
        <p:txBody>
          <a:bodyPr lIns="0" tIns="0" rIns="0" bIns="0" rtlCol="0" anchor="t">
            <a:spAutoFit/>
          </a:bodyPr>
          <a:lstStyle/>
          <a:p>
            <a:pPr algn="ctr" defTabSz="609630">
              <a:lnSpc>
                <a:spcPts val="2261"/>
              </a:lnSpc>
            </a:pPr>
            <a:r>
              <a:rPr lang="en-US" sz="2261" b="1">
                <a:solidFill>
                  <a:srgbClr val="FFFFFF"/>
                </a:solidFill>
                <a:latin typeface="Poppins Semi-Bold"/>
                <a:ea typeface="Poppins Semi-Bold"/>
                <a:cs typeface="Poppins Semi-Bold"/>
                <a:sym typeface="Poppins Semi-Bold"/>
              </a:rPr>
              <a:t>Initial submission $125</a:t>
            </a:r>
          </a:p>
          <a:p>
            <a:pPr algn="ctr" defTabSz="609630">
              <a:lnSpc>
                <a:spcPts val="2261"/>
              </a:lnSpc>
            </a:pPr>
            <a:endParaRPr lang="en-US" sz="2261" b="1">
              <a:solidFill>
                <a:srgbClr val="FFFFFF"/>
              </a:solidFill>
              <a:latin typeface="Poppins Semi-Bold"/>
              <a:ea typeface="Poppins Semi-Bold"/>
              <a:cs typeface="Poppins Semi-Bold"/>
              <a:sym typeface="Poppins Semi-Bold"/>
            </a:endParaRPr>
          </a:p>
          <a:p>
            <a:pPr algn="ctr" defTabSz="609630">
              <a:lnSpc>
                <a:spcPts val="2261"/>
              </a:lnSpc>
            </a:pPr>
            <a:endParaRPr lang="en-US" sz="2261" b="1">
              <a:solidFill>
                <a:srgbClr val="FFFFFF"/>
              </a:solidFill>
              <a:latin typeface="Poppins Semi-Bold"/>
              <a:ea typeface="Poppins Semi-Bold"/>
              <a:cs typeface="Poppins Semi-Bold"/>
              <a:sym typeface="Poppins Semi-Bold"/>
            </a:endParaRPr>
          </a:p>
          <a:p>
            <a:pPr algn="ctr" defTabSz="609630">
              <a:lnSpc>
                <a:spcPts val="2261"/>
              </a:lnSpc>
            </a:pPr>
            <a:r>
              <a:rPr lang="en-US" sz="2261" b="1">
                <a:solidFill>
                  <a:srgbClr val="FFFFFF"/>
                </a:solidFill>
                <a:latin typeface="Poppins Semi-Bold"/>
                <a:ea typeface="Poppins Semi-Bold"/>
                <a:cs typeface="Poppins Semi-Bold"/>
                <a:sym typeface="Poppins Semi-Bold"/>
              </a:rPr>
              <a:t>Yearly Review </a:t>
            </a:r>
          </a:p>
          <a:p>
            <a:pPr algn="ctr" defTabSz="609630">
              <a:lnSpc>
                <a:spcPts val="2261"/>
              </a:lnSpc>
            </a:pPr>
            <a:r>
              <a:rPr lang="en-US" sz="2261" b="1">
                <a:solidFill>
                  <a:srgbClr val="FFFFFF"/>
                </a:solidFill>
                <a:latin typeface="Poppins Semi-Bold"/>
                <a:ea typeface="Poppins Semi-Bold"/>
                <a:cs typeface="Poppins Semi-Bold"/>
                <a:sym typeface="Poppins Semi-Bold"/>
              </a:rPr>
              <a:t>$25</a:t>
            </a:r>
          </a:p>
          <a:p>
            <a:pPr algn="ctr" defTabSz="609630">
              <a:lnSpc>
                <a:spcPts val="2261"/>
              </a:lnSpc>
            </a:pPr>
            <a:endParaRPr lang="en-US" sz="2261" b="1">
              <a:solidFill>
                <a:srgbClr val="FFFFFF"/>
              </a:solidFill>
              <a:latin typeface="Poppins Semi-Bold"/>
              <a:ea typeface="Poppins Semi-Bold"/>
              <a:cs typeface="Poppins Semi-Bold"/>
              <a:sym typeface="Poppins Semi-Bold"/>
            </a:endParaRPr>
          </a:p>
          <a:p>
            <a:pPr algn="ctr" defTabSz="609630">
              <a:lnSpc>
                <a:spcPts val="2127"/>
              </a:lnSpc>
            </a:pPr>
            <a:r>
              <a:rPr lang="en-US" sz="2127" b="1" i="1">
                <a:solidFill>
                  <a:srgbClr val="FFFFFF"/>
                </a:solidFill>
                <a:latin typeface="Poppins Semi-Bold Italics"/>
                <a:ea typeface="Poppins Semi-Bold Italics"/>
                <a:cs typeface="Poppins Semi-Bold Italics"/>
                <a:sym typeface="Poppins Semi-Bold Italics"/>
              </a:rPr>
              <a:t>(Annual review for max of 2 years)</a:t>
            </a:r>
          </a:p>
          <a:p>
            <a:pPr algn="ctr" defTabSz="609630">
              <a:lnSpc>
                <a:spcPts val="1927"/>
              </a:lnSpc>
            </a:pPr>
            <a:endParaRPr lang="en-US" sz="2127" b="1" i="1">
              <a:solidFill>
                <a:srgbClr val="FFFFFF"/>
              </a:solidFill>
              <a:latin typeface="Poppins Semi-Bold Italics"/>
              <a:ea typeface="Poppins Semi-Bold Italics"/>
              <a:cs typeface="Poppins Semi-Bold Italics"/>
              <a:sym typeface="Poppins Semi-Bold Italics"/>
            </a:endParaRPr>
          </a:p>
          <a:p>
            <a:pPr algn="ctr" defTabSz="609630">
              <a:lnSpc>
                <a:spcPts val="1927"/>
              </a:lnSpc>
            </a:pPr>
            <a:endParaRPr lang="en-US" sz="2127" b="1" i="1">
              <a:solidFill>
                <a:srgbClr val="FFFFFF"/>
              </a:solidFill>
              <a:latin typeface="Poppins Semi-Bold Italics"/>
              <a:ea typeface="Poppins Semi-Bold Italics"/>
              <a:cs typeface="Poppins Semi-Bold Italics"/>
              <a:sym typeface="Poppins Semi-Bold Italics"/>
            </a:endParaRPr>
          </a:p>
        </p:txBody>
      </p:sp>
      <p:sp>
        <p:nvSpPr>
          <p:cNvPr id="14" name="TextBox 14"/>
          <p:cNvSpPr txBox="1"/>
          <p:nvPr/>
        </p:nvSpPr>
        <p:spPr>
          <a:xfrm>
            <a:off x="8292691" y="5594386"/>
            <a:ext cx="3213509" cy="927242"/>
          </a:xfrm>
          <a:prstGeom prst="rect">
            <a:avLst/>
          </a:prstGeom>
        </p:spPr>
        <p:txBody>
          <a:bodyPr lIns="0" tIns="0" rIns="0" bIns="0" rtlCol="0" anchor="t">
            <a:spAutoFit/>
          </a:bodyPr>
          <a:lstStyle/>
          <a:p>
            <a:pPr algn="ctr" defTabSz="609630">
              <a:lnSpc>
                <a:spcPts val="2172"/>
              </a:lnSpc>
            </a:pPr>
            <a:r>
              <a:rPr lang="en-US" sz="1671">
                <a:solidFill>
                  <a:srgbClr val="000982"/>
                </a:solidFill>
                <a:latin typeface="Poppins"/>
                <a:ea typeface="Poppins"/>
                <a:cs typeface="Poppins"/>
                <a:sym typeface="Poppins"/>
              </a:rPr>
              <a:t>To take the survey and obtain more information go to:</a:t>
            </a:r>
          </a:p>
          <a:p>
            <a:pPr algn="ctr" defTabSz="609630">
              <a:lnSpc>
                <a:spcPts val="785"/>
              </a:lnSpc>
            </a:pPr>
            <a:endParaRPr lang="en-US" sz="1671">
              <a:solidFill>
                <a:srgbClr val="000982"/>
              </a:solidFill>
              <a:latin typeface="Poppins"/>
              <a:ea typeface="Poppins"/>
              <a:cs typeface="Poppins"/>
              <a:sym typeface="Poppins"/>
            </a:endParaRPr>
          </a:p>
          <a:p>
            <a:pPr algn="ctr" defTabSz="609630">
              <a:lnSpc>
                <a:spcPts val="2172"/>
              </a:lnSpc>
            </a:pPr>
            <a:r>
              <a:rPr lang="en-US" sz="1671" b="1">
                <a:solidFill>
                  <a:srgbClr val="000982"/>
                </a:solidFill>
                <a:latin typeface="Poppins Bold"/>
                <a:ea typeface="Poppins Bold"/>
                <a:cs typeface="Poppins Bold"/>
                <a:sym typeface="Poppins Bold"/>
              </a:rPr>
              <a:t>https://wildfireprepared.org/</a:t>
            </a:r>
          </a:p>
        </p:txBody>
      </p:sp>
      <p:sp>
        <p:nvSpPr>
          <p:cNvPr id="15" name="Freeform 15"/>
          <p:cNvSpPr/>
          <p:nvPr/>
        </p:nvSpPr>
        <p:spPr>
          <a:xfrm flipV="1">
            <a:off x="1" y="-682552"/>
            <a:ext cx="2326935" cy="1945900"/>
          </a:xfrm>
          <a:custGeom>
            <a:avLst/>
            <a:gdLst/>
            <a:ahLst/>
            <a:cxnLst/>
            <a:rect l="l" t="t" r="r" b="b"/>
            <a:pathLst>
              <a:path w="3490403" h="2918850">
                <a:moveTo>
                  <a:pt x="0" y="2918849"/>
                </a:moveTo>
                <a:lnTo>
                  <a:pt x="3490403" y="2918849"/>
                </a:lnTo>
                <a:lnTo>
                  <a:pt x="3490403" y="0"/>
                </a:lnTo>
                <a:lnTo>
                  <a:pt x="0" y="0"/>
                </a:lnTo>
                <a:lnTo>
                  <a:pt x="0" y="2918849"/>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16" name="Freeform 16"/>
          <p:cNvSpPr/>
          <p:nvPr/>
        </p:nvSpPr>
        <p:spPr>
          <a:xfrm rot="5483375" flipV="1">
            <a:off x="10591161" y="146104"/>
            <a:ext cx="1767171" cy="1477797"/>
          </a:xfrm>
          <a:custGeom>
            <a:avLst/>
            <a:gdLst/>
            <a:ahLst/>
            <a:cxnLst/>
            <a:rect l="l" t="t" r="r" b="b"/>
            <a:pathLst>
              <a:path w="2650757" h="2216695">
                <a:moveTo>
                  <a:pt x="0" y="2216696"/>
                </a:moveTo>
                <a:lnTo>
                  <a:pt x="2650757" y="2216696"/>
                </a:lnTo>
                <a:lnTo>
                  <a:pt x="2650757" y="0"/>
                </a:lnTo>
                <a:lnTo>
                  <a:pt x="0" y="0"/>
                </a:lnTo>
                <a:lnTo>
                  <a:pt x="0" y="2216696"/>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grpSp>
        <p:nvGrpSpPr>
          <p:cNvPr id="17" name="Group 17"/>
          <p:cNvGrpSpPr/>
          <p:nvPr/>
        </p:nvGrpSpPr>
        <p:grpSpPr>
          <a:xfrm>
            <a:off x="1360934" y="119243"/>
            <a:ext cx="1460065" cy="146006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107382" r="-30779" b="-33966"/>
              </a:stretch>
            </a:blipFill>
            <a:ln w="171450" cap="sq">
              <a:solidFill>
                <a:srgbClr val="052A4A"/>
              </a:solidFill>
              <a:prstDash val="solid"/>
              <a:miter/>
            </a:ln>
          </p:spPr>
          <p:txBody>
            <a:bodyPr/>
            <a:lstStyle/>
            <a:p>
              <a:pPr defTabSz="609630"/>
              <a:endParaRPr lang="en-US" sz="1200">
                <a:solidFill>
                  <a:prstClr val="black"/>
                </a:solidFill>
                <a:latin typeface="Calibri"/>
              </a:endParaRPr>
            </a:p>
          </p:txBody>
        </p:sp>
      </p:grpSp>
      <p:sp>
        <p:nvSpPr>
          <p:cNvPr id="19" name="TextBox 19"/>
          <p:cNvSpPr txBox="1"/>
          <p:nvPr/>
        </p:nvSpPr>
        <p:spPr>
          <a:xfrm>
            <a:off x="4556277" y="5340982"/>
            <a:ext cx="3050144" cy="1000274"/>
          </a:xfrm>
          <a:prstGeom prst="rect">
            <a:avLst/>
          </a:prstGeom>
        </p:spPr>
        <p:txBody>
          <a:bodyPr lIns="0" tIns="0" rIns="0" bIns="0" rtlCol="0" anchor="t">
            <a:spAutoFit/>
          </a:bodyPr>
          <a:lstStyle/>
          <a:p>
            <a:pPr algn="ctr" defTabSz="609630">
              <a:lnSpc>
                <a:spcPts val="2572"/>
              </a:lnSpc>
            </a:pPr>
            <a:r>
              <a:rPr lang="en-US" sz="2339" b="1">
                <a:solidFill>
                  <a:srgbClr val="FFFFFF"/>
                </a:solidFill>
                <a:latin typeface="Poppins Bold"/>
                <a:ea typeface="Poppins Bold"/>
                <a:cs typeface="Poppins Bold"/>
                <a:sym typeface="Poppins Bold"/>
              </a:rPr>
              <a:t>Home must reapply for another 3 -year Designation</a:t>
            </a:r>
          </a:p>
        </p:txBody>
      </p:sp>
      <p:sp>
        <p:nvSpPr>
          <p:cNvPr id="20" name="TextBox 20"/>
          <p:cNvSpPr txBox="1"/>
          <p:nvPr/>
        </p:nvSpPr>
        <p:spPr>
          <a:xfrm>
            <a:off x="4223244" y="1895645"/>
            <a:ext cx="3528870" cy="360035"/>
          </a:xfrm>
          <a:prstGeom prst="rect">
            <a:avLst/>
          </a:prstGeom>
        </p:spPr>
        <p:txBody>
          <a:bodyPr lIns="0" tIns="0" rIns="0" bIns="0" rtlCol="0" anchor="t">
            <a:spAutoFit/>
          </a:bodyPr>
          <a:lstStyle/>
          <a:p>
            <a:pPr algn="ctr" defTabSz="609630">
              <a:lnSpc>
                <a:spcPts val="2794"/>
              </a:lnSpc>
            </a:pPr>
            <a:r>
              <a:rPr lang="en-US" sz="3105" b="1">
                <a:solidFill>
                  <a:srgbClr val="1C396B"/>
                </a:solidFill>
                <a:latin typeface="Eastman Grotesque Bold"/>
                <a:ea typeface="Eastman Grotesque Bold"/>
                <a:cs typeface="Eastman Grotesque Bold"/>
                <a:sym typeface="Eastman Grotesque Bold"/>
              </a:rPr>
              <a:t>DESIGNATION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91178" y="6833664"/>
            <a:ext cx="12683178" cy="1411371"/>
            <a:chOff x="0" y="0"/>
            <a:chExt cx="5010638" cy="557579"/>
          </a:xfrm>
        </p:grpSpPr>
        <p:sp>
          <p:nvSpPr>
            <p:cNvPr id="3" name="Freeform 3"/>
            <p:cNvSpPr/>
            <p:nvPr/>
          </p:nvSpPr>
          <p:spPr>
            <a:xfrm>
              <a:off x="0" y="0"/>
              <a:ext cx="5010638" cy="557579"/>
            </a:xfrm>
            <a:custGeom>
              <a:avLst/>
              <a:gdLst/>
              <a:ahLst/>
              <a:cxnLst/>
              <a:rect l="l" t="t" r="r" b="b"/>
              <a:pathLst>
                <a:path w="5010638" h="557579">
                  <a:moveTo>
                    <a:pt x="0" y="0"/>
                  </a:moveTo>
                  <a:lnTo>
                    <a:pt x="5010638" y="0"/>
                  </a:lnTo>
                  <a:lnTo>
                    <a:pt x="5010638" y="557579"/>
                  </a:lnTo>
                  <a:lnTo>
                    <a:pt x="0" y="557579"/>
                  </a:lnTo>
                  <a:close/>
                </a:path>
              </a:pathLst>
            </a:custGeom>
            <a:solidFill>
              <a:srgbClr val="FFFFFF"/>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5010638" cy="59567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5" name="Freeform 5"/>
          <p:cNvSpPr/>
          <p:nvPr/>
        </p:nvSpPr>
        <p:spPr>
          <a:xfrm>
            <a:off x="1008075" y="2161710"/>
            <a:ext cx="3693016" cy="3220797"/>
          </a:xfrm>
          <a:custGeom>
            <a:avLst/>
            <a:gdLst/>
            <a:ahLst/>
            <a:cxnLst/>
            <a:rect l="l" t="t" r="r" b="b"/>
            <a:pathLst>
              <a:path w="5539524" h="4831195">
                <a:moveTo>
                  <a:pt x="0" y="0"/>
                </a:moveTo>
                <a:lnTo>
                  <a:pt x="5539524" y="0"/>
                </a:lnTo>
                <a:lnTo>
                  <a:pt x="5539524" y="4831195"/>
                </a:lnTo>
                <a:lnTo>
                  <a:pt x="0" y="4831195"/>
                </a:lnTo>
                <a:lnTo>
                  <a:pt x="0" y="0"/>
                </a:lnTo>
                <a:close/>
              </a:path>
            </a:pathLst>
          </a:custGeom>
          <a:blipFill>
            <a:blip r:embed="rId3"/>
            <a:stretch>
              <a:fillRect r="-27086"/>
            </a:stretch>
          </a:blipFill>
        </p:spPr>
        <p:txBody>
          <a:bodyPr/>
          <a:lstStyle/>
          <a:p>
            <a:pPr defTabSz="609630"/>
            <a:endParaRPr lang="en-US" sz="1200">
              <a:solidFill>
                <a:prstClr val="black"/>
              </a:solidFill>
              <a:latin typeface="Calibri"/>
            </a:endParaRPr>
          </a:p>
        </p:txBody>
      </p:sp>
      <p:sp>
        <p:nvSpPr>
          <p:cNvPr id="6" name="TextBox 6"/>
          <p:cNvSpPr txBox="1"/>
          <p:nvPr/>
        </p:nvSpPr>
        <p:spPr>
          <a:xfrm>
            <a:off x="469932" y="652109"/>
            <a:ext cx="11569151" cy="1316899"/>
          </a:xfrm>
          <a:prstGeom prst="rect">
            <a:avLst/>
          </a:prstGeom>
        </p:spPr>
        <p:txBody>
          <a:bodyPr lIns="0" tIns="0" rIns="0" bIns="0" rtlCol="0" anchor="t">
            <a:spAutoFit/>
          </a:bodyPr>
          <a:lstStyle/>
          <a:p>
            <a:pPr defTabSz="609630">
              <a:lnSpc>
                <a:spcPts val="5134"/>
              </a:lnSpc>
            </a:pPr>
            <a:r>
              <a:rPr lang="en-US" sz="5900" b="1" spc="-513">
                <a:solidFill>
                  <a:srgbClr val="14386D"/>
                </a:solidFill>
                <a:latin typeface="Poppins Bold"/>
                <a:ea typeface="Poppins Bold"/>
                <a:cs typeface="Poppins Bold"/>
                <a:sym typeface="Poppins Bold"/>
              </a:rPr>
              <a:t>INSURANCE  MARKET COMPARISON</a:t>
            </a:r>
          </a:p>
        </p:txBody>
      </p:sp>
      <p:sp>
        <p:nvSpPr>
          <p:cNvPr id="7" name="TextBox 7"/>
          <p:cNvSpPr txBox="1"/>
          <p:nvPr/>
        </p:nvSpPr>
        <p:spPr>
          <a:xfrm>
            <a:off x="219503" y="1394005"/>
            <a:ext cx="4480119" cy="333425"/>
          </a:xfrm>
          <a:prstGeom prst="rect">
            <a:avLst/>
          </a:prstGeom>
        </p:spPr>
        <p:txBody>
          <a:bodyPr lIns="0" tIns="0" rIns="0" bIns="0" rtlCol="0" anchor="t">
            <a:spAutoFit/>
          </a:bodyPr>
          <a:lstStyle/>
          <a:p>
            <a:pPr algn="ctr" defTabSz="609630">
              <a:lnSpc>
                <a:spcPts val="2639"/>
              </a:lnSpc>
            </a:pPr>
            <a:r>
              <a:rPr lang="en-US" sz="2199" b="1" spc="-43">
                <a:solidFill>
                  <a:srgbClr val="14386D"/>
                </a:solidFill>
                <a:latin typeface="Poppins Bold"/>
                <a:ea typeface="Poppins Bold"/>
                <a:cs typeface="Poppins Bold"/>
                <a:sym typeface="Poppins Bold"/>
              </a:rPr>
              <a:t>1994 Northridge Earthquake </a:t>
            </a:r>
          </a:p>
        </p:txBody>
      </p:sp>
      <p:sp>
        <p:nvSpPr>
          <p:cNvPr id="8" name="TextBox 8"/>
          <p:cNvSpPr txBox="1"/>
          <p:nvPr/>
        </p:nvSpPr>
        <p:spPr>
          <a:xfrm>
            <a:off x="4699622" y="1731256"/>
            <a:ext cx="6969214" cy="3667671"/>
          </a:xfrm>
          <a:prstGeom prst="rect">
            <a:avLst/>
          </a:prstGeom>
        </p:spPr>
        <p:txBody>
          <a:bodyPr lIns="0" tIns="0" rIns="0" bIns="0" rtlCol="0" anchor="t">
            <a:spAutoFit/>
          </a:bodyPr>
          <a:lstStyle/>
          <a:p>
            <a:pPr algn="ctr" defTabSz="609630">
              <a:lnSpc>
                <a:spcPts val="2604"/>
              </a:lnSpc>
              <a:spcBef>
                <a:spcPct val="0"/>
              </a:spcBef>
            </a:pPr>
            <a:endParaRPr sz="1200">
              <a:solidFill>
                <a:prstClr val="black"/>
              </a:solidFill>
              <a:latin typeface="Calibri"/>
            </a:endParaRPr>
          </a:p>
          <a:p>
            <a:pPr marL="468599" lvl="1" indent="-234300" defTabSz="609630">
              <a:lnSpc>
                <a:spcPts val="2604"/>
              </a:lnSpc>
              <a:spcBef>
                <a:spcPct val="0"/>
              </a:spcBef>
              <a:buFont typeface="Arial"/>
              <a:buChar char="•"/>
            </a:pPr>
            <a:r>
              <a:rPr lang="en-US" sz="2170" spc="-43">
                <a:solidFill>
                  <a:srgbClr val="14386D"/>
                </a:solidFill>
                <a:latin typeface="Poppins"/>
                <a:ea typeface="Poppins"/>
                <a:cs typeface="Poppins"/>
                <a:sym typeface="Poppins"/>
              </a:rPr>
              <a:t> 90% of Insurance companies left the state </a:t>
            </a:r>
          </a:p>
          <a:p>
            <a:pPr defTabSz="609630">
              <a:lnSpc>
                <a:spcPts val="2604"/>
              </a:lnSpc>
              <a:spcBef>
                <a:spcPct val="0"/>
              </a:spcBef>
            </a:pPr>
            <a:endParaRPr lang="en-US" sz="2170" spc="-43">
              <a:solidFill>
                <a:srgbClr val="14386D"/>
              </a:solidFill>
              <a:latin typeface="Poppins"/>
              <a:ea typeface="Poppins"/>
              <a:cs typeface="Poppins"/>
              <a:sym typeface="Poppins"/>
            </a:endParaRPr>
          </a:p>
          <a:p>
            <a:pPr marL="468599" lvl="1" indent="-234300" defTabSz="609630">
              <a:lnSpc>
                <a:spcPts val="2604"/>
              </a:lnSpc>
              <a:spcBef>
                <a:spcPct val="0"/>
              </a:spcBef>
              <a:buFont typeface="Arial"/>
              <a:buChar char="•"/>
            </a:pPr>
            <a:r>
              <a:rPr lang="en-US" sz="2170" spc="-43">
                <a:solidFill>
                  <a:srgbClr val="14386D"/>
                </a:solidFill>
                <a:latin typeface="Poppins"/>
                <a:ea typeface="Poppins"/>
                <a:cs typeface="Poppins"/>
                <a:sym typeface="Poppins"/>
              </a:rPr>
              <a:t>CA Earthquake Authority created</a:t>
            </a:r>
          </a:p>
          <a:p>
            <a:pPr defTabSz="609630">
              <a:lnSpc>
                <a:spcPts val="2604"/>
              </a:lnSpc>
              <a:spcBef>
                <a:spcPct val="0"/>
              </a:spcBef>
            </a:pPr>
            <a:endParaRPr lang="en-US" sz="2170" spc="-43">
              <a:solidFill>
                <a:srgbClr val="14386D"/>
              </a:solidFill>
              <a:latin typeface="Poppins"/>
              <a:ea typeface="Poppins"/>
              <a:cs typeface="Poppins"/>
              <a:sym typeface="Poppins"/>
            </a:endParaRPr>
          </a:p>
          <a:p>
            <a:pPr marL="468599" lvl="1" indent="-234300" defTabSz="609630">
              <a:lnSpc>
                <a:spcPts val="2604"/>
              </a:lnSpc>
              <a:buFont typeface="Arial"/>
              <a:buChar char="•"/>
            </a:pPr>
            <a:r>
              <a:rPr lang="en-US" sz="2170" spc="-43">
                <a:solidFill>
                  <a:srgbClr val="14386D"/>
                </a:solidFill>
                <a:latin typeface="Poppins"/>
                <a:ea typeface="Poppins"/>
                <a:cs typeface="Poppins"/>
                <a:sym typeface="Poppins"/>
              </a:rPr>
              <a:t>Despite California experiencing 90% of the nation's earthquakes, only 10-15% of homeowners have earthquake insurance</a:t>
            </a:r>
          </a:p>
          <a:p>
            <a:pPr defTabSz="609630">
              <a:lnSpc>
                <a:spcPts val="2604"/>
              </a:lnSpc>
            </a:pPr>
            <a:endParaRPr lang="en-US" sz="2170" spc="-43">
              <a:solidFill>
                <a:srgbClr val="14386D"/>
              </a:solidFill>
              <a:latin typeface="Poppins"/>
              <a:ea typeface="Poppins"/>
              <a:cs typeface="Poppins"/>
              <a:sym typeface="Poppins"/>
            </a:endParaRPr>
          </a:p>
          <a:p>
            <a:pPr marL="468599" lvl="1" indent="-234300" defTabSz="609630">
              <a:lnSpc>
                <a:spcPts val="2604"/>
              </a:lnSpc>
              <a:buFont typeface="Arial"/>
              <a:buChar char="•"/>
            </a:pPr>
            <a:r>
              <a:rPr lang="en-US" sz="2170" spc="-43">
                <a:solidFill>
                  <a:srgbClr val="14386D"/>
                </a:solidFill>
                <a:latin typeface="Poppins"/>
                <a:ea typeface="Poppins"/>
                <a:cs typeface="Poppins"/>
                <a:sym typeface="Poppins"/>
              </a:rPr>
              <a:t>Coverage Gap: most California residents opt out of coverage in the event of an earthquake</a:t>
            </a:r>
          </a:p>
        </p:txBody>
      </p:sp>
      <p:sp>
        <p:nvSpPr>
          <p:cNvPr id="9" name="Freeform 9"/>
          <p:cNvSpPr/>
          <p:nvPr/>
        </p:nvSpPr>
        <p:spPr>
          <a:xfrm rot="-5400000" flipV="1">
            <a:off x="-222992" y="4357415"/>
            <a:ext cx="2723578" cy="2277592"/>
          </a:xfrm>
          <a:custGeom>
            <a:avLst/>
            <a:gdLst/>
            <a:ahLst/>
            <a:cxnLst/>
            <a:rect l="l" t="t" r="r" b="b"/>
            <a:pathLst>
              <a:path w="4085367" h="3416388">
                <a:moveTo>
                  <a:pt x="0" y="3416388"/>
                </a:moveTo>
                <a:lnTo>
                  <a:pt x="4085366" y="3416388"/>
                </a:lnTo>
                <a:lnTo>
                  <a:pt x="4085366" y="0"/>
                </a:lnTo>
                <a:lnTo>
                  <a:pt x="0" y="0"/>
                </a:lnTo>
                <a:lnTo>
                  <a:pt x="0" y="3416388"/>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rot="269184" flipV="1">
            <a:off x="-68422" y="-100282"/>
            <a:ext cx="1252610" cy="1047495"/>
          </a:xfrm>
          <a:custGeom>
            <a:avLst/>
            <a:gdLst/>
            <a:ahLst/>
            <a:cxnLst/>
            <a:rect l="l" t="t" r="r" b="b"/>
            <a:pathLst>
              <a:path w="1878915" h="1571242">
                <a:moveTo>
                  <a:pt x="0" y="1571242"/>
                </a:moveTo>
                <a:lnTo>
                  <a:pt x="1878914" y="1571242"/>
                </a:lnTo>
                <a:lnTo>
                  <a:pt x="1878914" y="0"/>
                </a:lnTo>
                <a:lnTo>
                  <a:pt x="0" y="0"/>
                </a:lnTo>
                <a:lnTo>
                  <a:pt x="0" y="1571242"/>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rot="-10800000" flipV="1">
            <a:off x="9468422" y="4556072"/>
            <a:ext cx="2723578" cy="2277592"/>
          </a:xfrm>
          <a:custGeom>
            <a:avLst/>
            <a:gdLst/>
            <a:ahLst/>
            <a:cxnLst/>
            <a:rect l="l" t="t" r="r" b="b"/>
            <a:pathLst>
              <a:path w="4085367" h="3416388">
                <a:moveTo>
                  <a:pt x="0" y="3416388"/>
                </a:moveTo>
                <a:lnTo>
                  <a:pt x="4085367" y="3416388"/>
                </a:lnTo>
                <a:lnTo>
                  <a:pt x="4085367" y="0"/>
                </a:lnTo>
                <a:lnTo>
                  <a:pt x="0" y="0"/>
                </a:lnTo>
                <a:lnTo>
                  <a:pt x="0" y="3416388"/>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rot="5400000" flipV="1">
            <a:off x="11137700" y="131360"/>
            <a:ext cx="1252610" cy="1047495"/>
          </a:xfrm>
          <a:custGeom>
            <a:avLst/>
            <a:gdLst/>
            <a:ahLst/>
            <a:cxnLst/>
            <a:rect l="l" t="t" r="r" b="b"/>
            <a:pathLst>
              <a:path w="1878915" h="1571242">
                <a:moveTo>
                  <a:pt x="0" y="1571243"/>
                </a:moveTo>
                <a:lnTo>
                  <a:pt x="1878915" y="1571243"/>
                </a:lnTo>
                <a:lnTo>
                  <a:pt x="1878915" y="0"/>
                </a:lnTo>
                <a:lnTo>
                  <a:pt x="0" y="0"/>
                </a:lnTo>
                <a:lnTo>
                  <a:pt x="0" y="1571243"/>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7186" y="142238"/>
            <a:ext cx="421129" cy="421129"/>
          </a:xfrm>
          <a:custGeom>
            <a:avLst/>
            <a:gdLst/>
            <a:ahLst/>
            <a:cxnLst/>
            <a:rect l="l" t="t" r="r" b="b"/>
            <a:pathLst>
              <a:path w="631694" h="631694">
                <a:moveTo>
                  <a:pt x="0" y="0"/>
                </a:moveTo>
                <a:lnTo>
                  <a:pt x="631695" y="0"/>
                </a:lnTo>
                <a:lnTo>
                  <a:pt x="631695" y="631694"/>
                </a:lnTo>
                <a:lnTo>
                  <a:pt x="0" y="631694"/>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685801" y="1622351"/>
            <a:ext cx="4667483" cy="3168055"/>
          </a:xfrm>
          <a:custGeom>
            <a:avLst/>
            <a:gdLst/>
            <a:ahLst/>
            <a:cxnLst/>
            <a:rect l="l" t="t" r="r" b="b"/>
            <a:pathLst>
              <a:path w="7001225" h="4752082">
                <a:moveTo>
                  <a:pt x="0" y="0"/>
                </a:moveTo>
                <a:lnTo>
                  <a:pt x="7001225" y="0"/>
                </a:lnTo>
                <a:lnTo>
                  <a:pt x="7001225" y="4752082"/>
                </a:lnTo>
                <a:lnTo>
                  <a:pt x="0" y="4752082"/>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4" name="TextBox 4"/>
          <p:cNvSpPr txBox="1"/>
          <p:nvPr/>
        </p:nvSpPr>
        <p:spPr>
          <a:xfrm>
            <a:off x="847764" y="214145"/>
            <a:ext cx="11454493" cy="583750"/>
          </a:xfrm>
          <a:prstGeom prst="rect">
            <a:avLst/>
          </a:prstGeom>
        </p:spPr>
        <p:txBody>
          <a:bodyPr lIns="0" tIns="0" rIns="0" bIns="0" rtlCol="0" anchor="t">
            <a:spAutoFit/>
          </a:bodyPr>
          <a:lstStyle/>
          <a:p>
            <a:pPr defTabSz="609630">
              <a:lnSpc>
                <a:spcPts val="4496"/>
              </a:lnSpc>
            </a:pPr>
            <a:r>
              <a:rPr lang="en-US" sz="5168" b="1" spc="-449">
                <a:solidFill>
                  <a:srgbClr val="14396D"/>
                </a:solidFill>
                <a:latin typeface="Arial MT Pro Bold"/>
                <a:ea typeface="Arial MT Pro Bold"/>
                <a:cs typeface="Arial MT Pro Bold"/>
                <a:sym typeface="Arial MT Pro Bold"/>
              </a:rPr>
              <a:t>INSURANCE  MARKET COMPARISON</a:t>
            </a:r>
          </a:p>
        </p:txBody>
      </p:sp>
      <p:sp>
        <p:nvSpPr>
          <p:cNvPr id="5" name="TextBox 5"/>
          <p:cNvSpPr txBox="1"/>
          <p:nvPr/>
        </p:nvSpPr>
        <p:spPr>
          <a:xfrm>
            <a:off x="779483" y="887916"/>
            <a:ext cx="4480119" cy="333425"/>
          </a:xfrm>
          <a:prstGeom prst="rect">
            <a:avLst/>
          </a:prstGeom>
        </p:spPr>
        <p:txBody>
          <a:bodyPr lIns="0" tIns="0" rIns="0" bIns="0" rtlCol="0" anchor="t">
            <a:spAutoFit/>
          </a:bodyPr>
          <a:lstStyle/>
          <a:p>
            <a:pPr algn="ctr" defTabSz="609630">
              <a:lnSpc>
                <a:spcPts val="2639"/>
              </a:lnSpc>
            </a:pPr>
            <a:r>
              <a:rPr lang="en-US" sz="2199" b="1" spc="-43">
                <a:solidFill>
                  <a:srgbClr val="14396D"/>
                </a:solidFill>
                <a:latin typeface="Arial MT Pro Bold"/>
                <a:ea typeface="Arial MT Pro Bold"/>
                <a:cs typeface="Arial MT Pro Bold"/>
                <a:sym typeface="Arial MT Pro Bold"/>
              </a:rPr>
              <a:t>2018 CAMP FIRE - 2025 LA FIRES </a:t>
            </a:r>
          </a:p>
        </p:txBody>
      </p:sp>
      <p:sp>
        <p:nvSpPr>
          <p:cNvPr id="6" name="TextBox 6"/>
          <p:cNvSpPr txBox="1"/>
          <p:nvPr/>
        </p:nvSpPr>
        <p:spPr>
          <a:xfrm>
            <a:off x="5686124" y="1344516"/>
            <a:ext cx="5820076" cy="4501232"/>
          </a:xfrm>
          <a:prstGeom prst="rect">
            <a:avLst/>
          </a:prstGeom>
        </p:spPr>
        <p:txBody>
          <a:bodyPr lIns="0" tIns="0" rIns="0" bIns="0" rtlCol="0" anchor="t">
            <a:spAutoFit/>
          </a:bodyPr>
          <a:lstStyle/>
          <a:p>
            <a:pPr algn="ctr" defTabSz="609630">
              <a:lnSpc>
                <a:spcPts val="2716"/>
              </a:lnSpc>
              <a:spcBef>
                <a:spcPct val="0"/>
              </a:spcBef>
            </a:pPr>
            <a:endParaRPr sz="1200">
              <a:solidFill>
                <a:prstClr val="black"/>
              </a:solidFill>
              <a:latin typeface="Calibri"/>
            </a:endParaRPr>
          </a:p>
          <a:p>
            <a:pPr marL="488730" lvl="1" indent="-244365" defTabSz="609630">
              <a:lnSpc>
                <a:spcPts val="2716"/>
              </a:lnSpc>
              <a:spcBef>
                <a:spcPct val="0"/>
              </a:spcBef>
              <a:buFont typeface="Arial"/>
              <a:buChar char="•"/>
            </a:pPr>
            <a:r>
              <a:rPr lang="en-US" sz="2263" b="1" spc="-45">
                <a:solidFill>
                  <a:srgbClr val="14396D"/>
                </a:solidFill>
                <a:latin typeface="Arial MT Pro Bold"/>
                <a:ea typeface="Arial MT Pro Bold"/>
                <a:cs typeface="Arial MT Pro Bold"/>
                <a:sym typeface="Arial MT Pro Bold"/>
              </a:rPr>
              <a:t>SAFER FROM WILDFIRES </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Mitigation Strategies </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Wildfire Risk Score Transparency </a:t>
            </a: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marL="488730" lvl="1" indent="-244365" defTabSz="609630">
              <a:lnSpc>
                <a:spcPts val="2716"/>
              </a:lnSpc>
              <a:spcBef>
                <a:spcPct val="0"/>
              </a:spcBef>
              <a:buFont typeface="Arial"/>
              <a:buChar char="•"/>
            </a:pPr>
            <a:r>
              <a:rPr lang="en-US" sz="2263" b="1" spc="-45">
                <a:solidFill>
                  <a:srgbClr val="14396D"/>
                </a:solidFill>
                <a:latin typeface="Arial MT Pro Bold"/>
                <a:ea typeface="Arial MT Pro Bold"/>
                <a:cs typeface="Arial MT Pro Bold"/>
                <a:sym typeface="Arial MT Pro Bold"/>
              </a:rPr>
              <a:t>SUSTAINABLE INSURANCE STRATEGY</a:t>
            </a:r>
            <a:r>
              <a:rPr lang="en-US" sz="2263" spc="-45">
                <a:solidFill>
                  <a:srgbClr val="14396D"/>
                </a:solidFill>
                <a:latin typeface="Arial MT Pro"/>
                <a:ea typeface="Arial MT Pro"/>
                <a:cs typeface="Arial MT Pro"/>
                <a:sym typeface="Arial MT Pro"/>
              </a:rPr>
              <a:t>  </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Integrates Catastrophe Modeling</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Expands Coverage Availability</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Modernizes FAIR Plan </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Streamlines Rate Filings</a:t>
            </a: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defTabSz="609630">
              <a:lnSpc>
                <a:spcPts val="2716"/>
              </a:lnSpc>
            </a:pPr>
            <a:endParaRPr lang="en-US" sz="2263" spc="-45">
              <a:solidFill>
                <a:srgbClr val="14396D"/>
              </a:solidFill>
              <a:latin typeface="Arial MT Pro"/>
              <a:ea typeface="Arial MT Pro"/>
              <a:cs typeface="Arial MT Pro"/>
              <a:sym typeface="Arial MT Pro"/>
            </a:endParaRPr>
          </a:p>
        </p:txBody>
      </p:sp>
      <p:grpSp>
        <p:nvGrpSpPr>
          <p:cNvPr id="7" name="Group 7"/>
          <p:cNvGrpSpPr/>
          <p:nvPr/>
        </p:nvGrpSpPr>
        <p:grpSpPr>
          <a:xfrm>
            <a:off x="-1640498" y="6802329"/>
            <a:ext cx="12683178" cy="1411371"/>
            <a:chOff x="0" y="0"/>
            <a:chExt cx="5010638" cy="557579"/>
          </a:xfrm>
        </p:grpSpPr>
        <p:sp>
          <p:nvSpPr>
            <p:cNvPr id="8" name="Freeform 8"/>
            <p:cNvSpPr/>
            <p:nvPr/>
          </p:nvSpPr>
          <p:spPr>
            <a:xfrm>
              <a:off x="0" y="0"/>
              <a:ext cx="5010638" cy="557579"/>
            </a:xfrm>
            <a:custGeom>
              <a:avLst/>
              <a:gdLst/>
              <a:ahLst/>
              <a:cxnLst/>
              <a:rect l="l" t="t" r="r" b="b"/>
              <a:pathLst>
                <a:path w="5010638" h="557579">
                  <a:moveTo>
                    <a:pt x="0" y="0"/>
                  </a:moveTo>
                  <a:lnTo>
                    <a:pt x="5010638" y="0"/>
                  </a:lnTo>
                  <a:lnTo>
                    <a:pt x="5010638" y="557579"/>
                  </a:lnTo>
                  <a:lnTo>
                    <a:pt x="0" y="557579"/>
                  </a:lnTo>
                  <a:close/>
                </a:path>
              </a:pathLst>
            </a:custGeom>
            <a:solidFill>
              <a:srgbClr val="FFFFFF"/>
            </a:solidFill>
          </p:spPr>
          <p:txBody>
            <a:bodyPr/>
            <a:lstStyle/>
            <a:p>
              <a:pPr defTabSz="609630"/>
              <a:endParaRPr lang="en-US" sz="1200">
                <a:solidFill>
                  <a:prstClr val="black"/>
                </a:solidFill>
                <a:latin typeface="Calibri"/>
              </a:endParaRPr>
            </a:p>
          </p:txBody>
        </p:sp>
        <p:sp>
          <p:nvSpPr>
            <p:cNvPr id="9" name="TextBox 9"/>
            <p:cNvSpPr txBox="1"/>
            <p:nvPr/>
          </p:nvSpPr>
          <p:spPr>
            <a:xfrm>
              <a:off x="0" y="-38100"/>
              <a:ext cx="5010638" cy="59567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10" name="TextBox 10"/>
          <p:cNvSpPr txBox="1"/>
          <p:nvPr/>
        </p:nvSpPr>
        <p:spPr>
          <a:xfrm>
            <a:off x="197185" y="5582479"/>
            <a:ext cx="11143608" cy="846386"/>
          </a:xfrm>
          <a:prstGeom prst="rect">
            <a:avLst/>
          </a:prstGeom>
        </p:spPr>
        <p:txBody>
          <a:bodyPr lIns="0" tIns="0" rIns="0" bIns="0" rtlCol="0" anchor="t">
            <a:spAutoFit/>
          </a:bodyPr>
          <a:lstStyle/>
          <a:p>
            <a:pPr algn="ctr" defTabSz="609630">
              <a:lnSpc>
                <a:spcPts val="3273"/>
              </a:lnSpc>
            </a:pPr>
            <a:r>
              <a:rPr lang="en-US" sz="2773" b="1" spc="-227">
                <a:solidFill>
                  <a:srgbClr val="14396D"/>
                </a:solidFill>
                <a:latin typeface="Arial MT Pro Bold"/>
                <a:ea typeface="Arial MT Pro Bold"/>
                <a:cs typeface="Arial MT Pro Bold"/>
                <a:sym typeface="Arial MT Pro Bold"/>
              </a:rPr>
              <a:t>LONG-TERM GOAL: PREVENT A TOTAL MARKET COLLAPSE AND STABILIZE INSURANCE RATES</a:t>
            </a:r>
          </a:p>
        </p:txBody>
      </p:sp>
      <p:sp>
        <p:nvSpPr>
          <p:cNvPr id="11" name="Freeform 11"/>
          <p:cNvSpPr/>
          <p:nvPr/>
        </p:nvSpPr>
        <p:spPr>
          <a:xfrm rot="-5400000" flipV="1">
            <a:off x="-200548" y="4609105"/>
            <a:ext cx="2449443" cy="2048347"/>
          </a:xfrm>
          <a:custGeom>
            <a:avLst/>
            <a:gdLst/>
            <a:ahLst/>
            <a:cxnLst/>
            <a:rect l="l" t="t" r="r" b="b"/>
            <a:pathLst>
              <a:path w="3674164" h="3072520">
                <a:moveTo>
                  <a:pt x="0" y="3072520"/>
                </a:moveTo>
                <a:lnTo>
                  <a:pt x="3674164" y="3072520"/>
                </a:lnTo>
                <a:lnTo>
                  <a:pt x="3674164" y="0"/>
                </a:lnTo>
                <a:lnTo>
                  <a:pt x="0" y="0"/>
                </a:lnTo>
                <a:lnTo>
                  <a:pt x="0" y="307252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rot="5330406" flipV="1">
            <a:off x="10917182" y="126256"/>
            <a:ext cx="1362901" cy="1139725"/>
          </a:xfrm>
          <a:custGeom>
            <a:avLst/>
            <a:gdLst/>
            <a:ahLst/>
            <a:cxnLst/>
            <a:rect l="l" t="t" r="r" b="b"/>
            <a:pathLst>
              <a:path w="2044351" h="1709588">
                <a:moveTo>
                  <a:pt x="0" y="1709589"/>
                </a:moveTo>
                <a:lnTo>
                  <a:pt x="2044351" y="1709589"/>
                </a:lnTo>
                <a:lnTo>
                  <a:pt x="2044351" y="0"/>
                </a:lnTo>
                <a:lnTo>
                  <a:pt x="0" y="0"/>
                </a:lnTo>
                <a:lnTo>
                  <a:pt x="0" y="1709589"/>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0192" y="170192"/>
            <a:ext cx="515609" cy="515609"/>
          </a:xfrm>
          <a:custGeom>
            <a:avLst/>
            <a:gdLst/>
            <a:ahLst/>
            <a:cxnLst/>
            <a:rect l="l" t="t" r="r" b="b"/>
            <a:pathLst>
              <a:path w="773413" h="773413">
                <a:moveTo>
                  <a:pt x="0" y="0"/>
                </a:moveTo>
                <a:lnTo>
                  <a:pt x="773413" y="0"/>
                </a:lnTo>
                <a:lnTo>
                  <a:pt x="773413" y="773413"/>
                </a:lnTo>
                <a:lnTo>
                  <a:pt x="0" y="773413"/>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685800" y="196937"/>
            <a:ext cx="11837193" cy="583750"/>
          </a:xfrm>
          <a:prstGeom prst="rect">
            <a:avLst/>
          </a:prstGeom>
        </p:spPr>
        <p:txBody>
          <a:bodyPr lIns="0" tIns="0" rIns="0" bIns="0" rtlCol="0" anchor="t">
            <a:spAutoFit/>
          </a:bodyPr>
          <a:lstStyle/>
          <a:p>
            <a:pPr defTabSz="609630">
              <a:lnSpc>
                <a:spcPts val="4496"/>
              </a:lnSpc>
            </a:pPr>
            <a:r>
              <a:rPr lang="en-US" sz="5168" b="1" spc="-449">
                <a:solidFill>
                  <a:srgbClr val="14396D"/>
                </a:solidFill>
                <a:latin typeface="Arial MT Pro Bold"/>
                <a:ea typeface="Arial MT Pro Bold"/>
                <a:cs typeface="Arial MT Pro Bold"/>
                <a:sym typeface="Arial MT Pro Bold"/>
              </a:rPr>
              <a:t>INSURANCE  MARKET COMPARISON</a:t>
            </a:r>
          </a:p>
        </p:txBody>
      </p:sp>
      <p:sp>
        <p:nvSpPr>
          <p:cNvPr id="4" name="TextBox 4"/>
          <p:cNvSpPr txBox="1"/>
          <p:nvPr/>
        </p:nvSpPr>
        <p:spPr>
          <a:xfrm>
            <a:off x="4854635" y="677933"/>
            <a:ext cx="7007500" cy="7117333"/>
          </a:xfrm>
          <a:prstGeom prst="rect">
            <a:avLst/>
          </a:prstGeom>
        </p:spPr>
        <p:txBody>
          <a:bodyPr lIns="0" tIns="0" rIns="0" bIns="0" rtlCol="0" anchor="t">
            <a:spAutoFit/>
          </a:bodyPr>
          <a:lstStyle/>
          <a:p>
            <a:pPr algn="ctr" defTabSz="609630">
              <a:lnSpc>
                <a:spcPts val="2716"/>
              </a:lnSpc>
              <a:spcBef>
                <a:spcPct val="0"/>
              </a:spcBef>
            </a:pPr>
            <a:endParaRPr sz="1200">
              <a:solidFill>
                <a:prstClr val="black"/>
              </a:solidFill>
              <a:latin typeface="Calibri"/>
            </a:endParaRPr>
          </a:p>
          <a:p>
            <a:pPr marL="575093" lvl="1" indent="-287546" defTabSz="609630">
              <a:lnSpc>
                <a:spcPts val="3196"/>
              </a:lnSpc>
              <a:spcBef>
                <a:spcPct val="0"/>
              </a:spcBef>
              <a:buFont typeface="Arial"/>
              <a:buChar char="•"/>
            </a:pPr>
            <a:r>
              <a:rPr lang="en-US" sz="2663" b="1" spc="-53">
                <a:solidFill>
                  <a:srgbClr val="14396D"/>
                </a:solidFill>
                <a:latin typeface="Arial MT Pro Bold"/>
                <a:ea typeface="Arial MT Pro Bold"/>
                <a:cs typeface="Arial MT Pro Bold"/>
                <a:sym typeface="Arial MT Pro Bold"/>
              </a:rPr>
              <a:t>MARKET VOLUME:</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California’s insurance market is immense, with annual insurance premiums exceeding $332 billion.</a:t>
            </a: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marL="575093" lvl="1" indent="-287546" defTabSz="609630">
              <a:lnSpc>
                <a:spcPts val="3196"/>
              </a:lnSpc>
              <a:spcBef>
                <a:spcPct val="0"/>
              </a:spcBef>
              <a:buFont typeface="Arial"/>
              <a:buChar char="•"/>
            </a:pPr>
            <a:r>
              <a:rPr lang="en-US" sz="2663" b="1" spc="-53">
                <a:solidFill>
                  <a:srgbClr val="14396D"/>
                </a:solidFill>
                <a:latin typeface="Arial MT Pro Bold"/>
                <a:ea typeface="Arial MT Pro Bold"/>
                <a:cs typeface="Arial MT Pro Bold"/>
                <a:sym typeface="Arial MT Pro Bold"/>
              </a:rPr>
              <a:t>GLOBAL POSITION </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California’s insurance market ranks behind China, United Kingdom and the rest of the United States</a:t>
            </a: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marL="575093" lvl="1" indent="-287546" defTabSz="609630">
              <a:lnSpc>
                <a:spcPts val="3196"/>
              </a:lnSpc>
              <a:spcBef>
                <a:spcPct val="0"/>
              </a:spcBef>
              <a:buFont typeface="Arial"/>
              <a:buChar char="•"/>
            </a:pPr>
            <a:r>
              <a:rPr lang="en-US" sz="2663" b="1" spc="-53">
                <a:solidFill>
                  <a:srgbClr val="14396D"/>
                </a:solidFill>
                <a:latin typeface="Arial MT Pro Bold"/>
                <a:ea typeface="Arial MT Pro Bold"/>
                <a:cs typeface="Arial MT Pro Bold"/>
                <a:sym typeface="Arial MT Pro Bold"/>
              </a:rPr>
              <a:t>U.S. MARKET RANK </a:t>
            </a:r>
            <a:r>
              <a:rPr lang="en-US" sz="2663" spc="-53">
                <a:solidFill>
                  <a:srgbClr val="14396D"/>
                </a:solidFill>
                <a:latin typeface="Arial MT Pro"/>
                <a:ea typeface="Arial MT Pro"/>
                <a:cs typeface="Arial MT Pro"/>
                <a:sym typeface="Arial MT Pro"/>
              </a:rPr>
              <a:t> </a:t>
            </a:r>
          </a:p>
          <a:p>
            <a:pPr marL="977461" lvl="2" indent="-325820" defTabSz="609630">
              <a:lnSpc>
                <a:spcPts val="2716"/>
              </a:lnSpc>
              <a:spcBef>
                <a:spcPct val="0"/>
              </a:spcBef>
              <a:buFont typeface="Arial"/>
              <a:buChar char="⚬"/>
            </a:pPr>
            <a:r>
              <a:rPr lang="en-US" sz="2263" spc="-45">
                <a:solidFill>
                  <a:srgbClr val="14396D"/>
                </a:solidFill>
                <a:latin typeface="Arial MT Pro"/>
                <a:ea typeface="Arial MT Pro"/>
                <a:cs typeface="Arial MT Pro"/>
                <a:sym typeface="Arial MT Pro"/>
              </a:rPr>
              <a:t>California remains the largest insurance market in the United States.</a:t>
            </a: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defTabSz="609630">
              <a:lnSpc>
                <a:spcPts val="2716"/>
              </a:lnSpc>
              <a:spcBef>
                <a:spcPct val="0"/>
              </a:spcBef>
            </a:pPr>
            <a:endParaRPr lang="en-US" sz="2263" spc="-45">
              <a:solidFill>
                <a:srgbClr val="14396D"/>
              </a:solidFill>
              <a:latin typeface="Arial MT Pro"/>
              <a:ea typeface="Arial MT Pro"/>
              <a:cs typeface="Arial MT Pro"/>
              <a:sym typeface="Arial MT Pro"/>
            </a:endParaRPr>
          </a:p>
          <a:p>
            <a:pPr defTabSz="609630">
              <a:lnSpc>
                <a:spcPts val="2716"/>
              </a:lnSpc>
            </a:pPr>
            <a:endParaRPr lang="en-US" sz="2263" spc="-45">
              <a:solidFill>
                <a:srgbClr val="14396D"/>
              </a:solidFill>
              <a:latin typeface="Arial MT Pro"/>
              <a:ea typeface="Arial MT Pro"/>
              <a:cs typeface="Arial MT Pro"/>
              <a:sym typeface="Arial MT Pro"/>
            </a:endParaRPr>
          </a:p>
        </p:txBody>
      </p:sp>
      <p:grpSp>
        <p:nvGrpSpPr>
          <p:cNvPr id="5" name="Group 5"/>
          <p:cNvGrpSpPr/>
          <p:nvPr/>
        </p:nvGrpSpPr>
        <p:grpSpPr>
          <a:xfrm>
            <a:off x="-1640498" y="6802329"/>
            <a:ext cx="12683178" cy="1411371"/>
            <a:chOff x="0" y="0"/>
            <a:chExt cx="5010638" cy="557579"/>
          </a:xfrm>
        </p:grpSpPr>
        <p:sp>
          <p:nvSpPr>
            <p:cNvPr id="6" name="Freeform 6"/>
            <p:cNvSpPr/>
            <p:nvPr/>
          </p:nvSpPr>
          <p:spPr>
            <a:xfrm>
              <a:off x="0" y="0"/>
              <a:ext cx="5010638" cy="557579"/>
            </a:xfrm>
            <a:custGeom>
              <a:avLst/>
              <a:gdLst/>
              <a:ahLst/>
              <a:cxnLst/>
              <a:rect l="l" t="t" r="r" b="b"/>
              <a:pathLst>
                <a:path w="5010638" h="557579">
                  <a:moveTo>
                    <a:pt x="0" y="0"/>
                  </a:moveTo>
                  <a:lnTo>
                    <a:pt x="5010638" y="0"/>
                  </a:lnTo>
                  <a:lnTo>
                    <a:pt x="5010638" y="557579"/>
                  </a:lnTo>
                  <a:lnTo>
                    <a:pt x="0" y="557579"/>
                  </a:lnTo>
                  <a:close/>
                </a:path>
              </a:pathLst>
            </a:custGeom>
            <a:solidFill>
              <a:srgbClr val="FFFFFF"/>
            </a:solidFill>
          </p:spPr>
          <p:txBody>
            <a:bodyPr/>
            <a:lstStyle/>
            <a:p>
              <a:pPr defTabSz="609630"/>
              <a:endParaRPr lang="en-US" sz="1200">
                <a:solidFill>
                  <a:prstClr val="black"/>
                </a:solidFill>
                <a:latin typeface="Calibri"/>
              </a:endParaRPr>
            </a:p>
          </p:txBody>
        </p:sp>
        <p:sp>
          <p:nvSpPr>
            <p:cNvPr id="7" name="TextBox 7"/>
            <p:cNvSpPr txBox="1"/>
            <p:nvPr/>
          </p:nvSpPr>
          <p:spPr>
            <a:xfrm>
              <a:off x="0" y="-76200"/>
              <a:ext cx="5010638" cy="63377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8" name="Freeform 8"/>
          <p:cNvSpPr/>
          <p:nvPr/>
        </p:nvSpPr>
        <p:spPr>
          <a:xfrm>
            <a:off x="839345" y="2242077"/>
            <a:ext cx="4015291" cy="3744452"/>
          </a:xfrm>
          <a:custGeom>
            <a:avLst/>
            <a:gdLst/>
            <a:ahLst/>
            <a:cxnLst/>
            <a:rect l="l" t="t" r="r" b="b"/>
            <a:pathLst>
              <a:path w="6022937" h="5616678">
                <a:moveTo>
                  <a:pt x="0" y="0"/>
                </a:moveTo>
                <a:lnTo>
                  <a:pt x="6022937" y="0"/>
                </a:lnTo>
                <a:lnTo>
                  <a:pt x="6022937" y="5616678"/>
                </a:lnTo>
                <a:lnTo>
                  <a:pt x="0" y="5616678"/>
                </a:lnTo>
                <a:lnTo>
                  <a:pt x="0" y="0"/>
                </a:lnTo>
                <a:close/>
              </a:path>
            </a:pathLst>
          </a:custGeom>
          <a:blipFill>
            <a:blip r:embed="rId4"/>
            <a:stretch>
              <a:fillRect l="-85214" t="-5859" b="-5859"/>
            </a:stretch>
          </a:blipFill>
        </p:spPr>
        <p:txBody>
          <a:bodyPr/>
          <a:lstStyle/>
          <a:p>
            <a:pPr defTabSz="609630"/>
            <a:endParaRPr lang="en-US" sz="1200">
              <a:solidFill>
                <a:prstClr val="black"/>
              </a:solidFill>
              <a:latin typeface="Calibri"/>
            </a:endParaRPr>
          </a:p>
        </p:txBody>
      </p:sp>
      <p:sp>
        <p:nvSpPr>
          <p:cNvPr id="9" name="Freeform 9"/>
          <p:cNvSpPr/>
          <p:nvPr/>
        </p:nvSpPr>
        <p:spPr>
          <a:xfrm rot="-5400000" flipV="1">
            <a:off x="-366720" y="4609105"/>
            <a:ext cx="2449443" cy="2048347"/>
          </a:xfrm>
          <a:custGeom>
            <a:avLst/>
            <a:gdLst/>
            <a:ahLst/>
            <a:cxnLst/>
            <a:rect l="l" t="t" r="r" b="b"/>
            <a:pathLst>
              <a:path w="3674164" h="3072520">
                <a:moveTo>
                  <a:pt x="0" y="3072520"/>
                </a:moveTo>
                <a:lnTo>
                  <a:pt x="3674164" y="3072520"/>
                </a:lnTo>
                <a:lnTo>
                  <a:pt x="3674164" y="0"/>
                </a:lnTo>
                <a:lnTo>
                  <a:pt x="0" y="0"/>
                </a:lnTo>
                <a:lnTo>
                  <a:pt x="0" y="307252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rot="5330406" flipV="1">
            <a:off x="10917182" y="126256"/>
            <a:ext cx="1362901" cy="1139725"/>
          </a:xfrm>
          <a:custGeom>
            <a:avLst/>
            <a:gdLst/>
            <a:ahLst/>
            <a:cxnLst/>
            <a:rect l="l" t="t" r="r" b="b"/>
            <a:pathLst>
              <a:path w="2044351" h="1709588">
                <a:moveTo>
                  <a:pt x="0" y="1709589"/>
                </a:moveTo>
                <a:lnTo>
                  <a:pt x="2044351" y="1709589"/>
                </a:lnTo>
                <a:lnTo>
                  <a:pt x="2044351" y="0"/>
                </a:lnTo>
                <a:lnTo>
                  <a:pt x="0" y="0"/>
                </a:lnTo>
                <a:lnTo>
                  <a:pt x="0" y="1709589"/>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214158" y="1184697"/>
            <a:ext cx="4102144" cy="696473"/>
          </a:xfrm>
          <a:prstGeom prst="rect">
            <a:avLst/>
          </a:prstGeom>
        </p:spPr>
        <p:txBody>
          <a:bodyPr lIns="0" tIns="0" rIns="0" bIns="0" rtlCol="0" anchor="t">
            <a:spAutoFit/>
          </a:bodyPr>
          <a:lstStyle/>
          <a:p>
            <a:pPr defTabSz="609630">
              <a:lnSpc>
                <a:spcPts val="2799"/>
              </a:lnSpc>
            </a:pPr>
            <a:r>
              <a:rPr lang="en-US" sz="2333" b="1" spc="-46">
                <a:solidFill>
                  <a:srgbClr val="14396D"/>
                </a:solidFill>
                <a:latin typeface="Arial MT Pro Bold"/>
                <a:ea typeface="Arial MT Pro Bold"/>
                <a:cs typeface="Arial MT Pro Bold"/>
                <a:sym typeface="Arial MT Pro Bold"/>
              </a:rPr>
              <a:t>4TH LARGEST INSURANCE MARKET GLOBALLY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0891" y="980341"/>
            <a:ext cx="8379179" cy="145875"/>
          </a:xfrm>
          <a:custGeom>
            <a:avLst/>
            <a:gdLst/>
            <a:ahLst/>
            <a:cxnLst/>
            <a:rect l="l" t="t" r="r" b="b"/>
            <a:pathLst>
              <a:path w="12568769" h="218813">
                <a:moveTo>
                  <a:pt x="0" y="0"/>
                </a:moveTo>
                <a:lnTo>
                  <a:pt x="12568768" y="0"/>
                </a:lnTo>
                <a:lnTo>
                  <a:pt x="12568768" y="218812"/>
                </a:lnTo>
                <a:lnTo>
                  <a:pt x="0" y="218812"/>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307433" y="301340"/>
            <a:ext cx="681531" cy="681531"/>
            <a:chOff x="0" y="0"/>
            <a:chExt cx="7324916" cy="7324916"/>
          </a:xfrm>
        </p:grpSpPr>
        <p:sp>
          <p:nvSpPr>
            <p:cNvPr id="4" name="Freeform 4"/>
            <p:cNvSpPr/>
            <p:nvPr/>
          </p:nvSpPr>
          <p:spPr>
            <a:xfrm>
              <a:off x="0" y="0"/>
              <a:ext cx="7324852" cy="7324852"/>
            </a:xfrm>
            <a:custGeom>
              <a:avLst/>
              <a:gdLst/>
              <a:ahLst/>
              <a:cxnLst/>
              <a:rect l="l" t="t" r="r" b="b"/>
              <a:pathLst>
                <a:path w="7324852" h="7324852">
                  <a:moveTo>
                    <a:pt x="0" y="0"/>
                  </a:moveTo>
                  <a:lnTo>
                    <a:pt x="7324852" y="0"/>
                  </a:lnTo>
                  <a:lnTo>
                    <a:pt x="7324852" y="7324852"/>
                  </a:lnTo>
                  <a:lnTo>
                    <a:pt x="0" y="7324852"/>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grpSp>
      <p:grpSp>
        <p:nvGrpSpPr>
          <p:cNvPr id="5" name="Group 5"/>
          <p:cNvGrpSpPr/>
          <p:nvPr/>
        </p:nvGrpSpPr>
        <p:grpSpPr>
          <a:xfrm>
            <a:off x="4190227" y="2349913"/>
            <a:ext cx="3378292" cy="2205341"/>
            <a:chOff x="0" y="0"/>
            <a:chExt cx="1334634" cy="871246"/>
          </a:xfrm>
        </p:grpSpPr>
        <p:sp>
          <p:nvSpPr>
            <p:cNvPr id="6" name="Freeform 6"/>
            <p:cNvSpPr/>
            <p:nvPr/>
          </p:nvSpPr>
          <p:spPr>
            <a:xfrm>
              <a:off x="0" y="0"/>
              <a:ext cx="1334634" cy="871246"/>
            </a:xfrm>
            <a:custGeom>
              <a:avLst/>
              <a:gdLst/>
              <a:ahLst/>
              <a:cxnLst/>
              <a:rect l="l" t="t" r="r" b="b"/>
              <a:pathLst>
                <a:path w="1334634" h="871246">
                  <a:moveTo>
                    <a:pt x="0" y="0"/>
                  </a:moveTo>
                  <a:lnTo>
                    <a:pt x="1334634" y="0"/>
                  </a:lnTo>
                  <a:lnTo>
                    <a:pt x="1334634" y="871246"/>
                  </a:lnTo>
                  <a:lnTo>
                    <a:pt x="0" y="871246"/>
                  </a:lnTo>
                  <a:close/>
                </a:path>
              </a:pathLst>
            </a:custGeom>
            <a:solidFill>
              <a:srgbClr val="0B3B60"/>
            </a:solidFill>
          </p:spPr>
          <p:txBody>
            <a:bodyPr/>
            <a:lstStyle/>
            <a:p>
              <a:pPr defTabSz="609630"/>
              <a:endParaRPr lang="en-US" sz="1200">
                <a:solidFill>
                  <a:prstClr val="black"/>
                </a:solidFill>
                <a:latin typeface="Calibri"/>
              </a:endParaRPr>
            </a:p>
          </p:txBody>
        </p:sp>
        <p:sp>
          <p:nvSpPr>
            <p:cNvPr id="7" name="TextBox 7"/>
            <p:cNvSpPr txBox="1"/>
            <p:nvPr/>
          </p:nvSpPr>
          <p:spPr>
            <a:xfrm>
              <a:off x="0" y="-76200"/>
              <a:ext cx="1334634" cy="947446"/>
            </a:xfrm>
            <a:prstGeom prst="rect">
              <a:avLst/>
            </a:prstGeom>
          </p:spPr>
          <p:txBody>
            <a:bodyPr lIns="33867" tIns="33867" rIns="33867" bIns="33867" rtlCol="0" anchor="ctr"/>
            <a:lstStyle/>
            <a:p>
              <a:pPr algn="ctr" defTabSz="609630">
                <a:lnSpc>
                  <a:spcPts val="1681"/>
                </a:lnSpc>
              </a:pPr>
              <a:endParaRPr sz="1200">
                <a:solidFill>
                  <a:prstClr val="black"/>
                </a:solidFill>
                <a:latin typeface="Calibri"/>
              </a:endParaRPr>
            </a:p>
          </p:txBody>
        </p:sp>
      </p:grpSp>
      <p:sp>
        <p:nvSpPr>
          <p:cNvPr id="8" name="TextBox 8"/>
          <p:cNvSpPr txBox="1"/>
          <p:nvPr/>
        </p:nvSpPr>
        <p:spPr>
          <a:xfrm>
            <a:off x="4448073" y="2440869"/>
            <a:ext cx="2725229" cy="1895262"/>
          </a:xfrm>
          <a:prstGeom prst="rect">
            <a:avLst/>
          </a:prstGeom>
        </p:spPr>
        <p:txBody>
          <a:bodyPr lIns="0" tIns="0" rIns="0" bIns="0" rtlCol="0" anchor="t">
            <a:spAutoFit/>
          </a:bodyPr>
          <a:lstStyle/>
          <a:p>
            <a:pPr algn="ctr" defTabSz="609630">
              <a:lnSpc>
                <a:spcPts val="2483"/>
              </a:lnSpc>
              <a:spcBef>
                <a:spcPct val="0"/>
              </a:spcBef>
            </a:pPr>
            <a:r>
              <a:rPr lang="en-US" sz="1773" i="1">
                <a:solidFill>
                  <a:srgbClr val="FFFFFF"/>
                </a:solidFill>
                <a:latin typeface="Arial MT Pro Italics"/>
                <a:ea typeface="Arial MT Pro Italics"/>
                <a:cs typeface="Arial MT Pro Italics"/>
                <a:sym typeface="Arial MT Pro Italics"/>
              </a:rPr>
              <a:t>TREAT THE FAIR PLAN COVERAGE AS A TEMPORARY SOLUTION, </a:t>
            </a:r>
          </a:p>
          <a:p>
            <a:pPr algn="ctr" defTabSz="609630">
              <a:lnSpc>
                <a:spcPts val="2483"/>
              </a:lnSpc>
              <a:spcBef>
                <a:spcPct val="0"/>
              </a:spcBef>
            </a:pPr>
            <a:r>
              <a:rPr lang="en-US" sz="1773" i="1">
                <a:solidFill>
                  <a:srgbClr val="FFFFFF"/>
                </a:solidFill>
                <a:latin typeface="Arial MT Pro Italics"/>
                <a:ea typeface="Arial MT Pro Italics"/>
                <a:cs typeface="Arial MT Pro Italics"/>
                <a:sym typeface="Arial MT Pro Italics"/>
              </a:rPr>
              <a:t>NOT A PERMANENT HOME INSURANCE CHOICE IF POSSIBLE </a:t>
            </a:r>
          </a:p>
        </p:txBody>
      </p:sp>
      <p:sp>
        <p:nvSpPr>
          <p:cNvPr id="9" name="TextBox 9"/>
          <p:cNvSpPr txBox="1"/>
          <p:nvPr/>
        </p:nvSpPr>
        <p:spPr>
          <a:xfrm>
            <a:off x="1315603" y="245422"/>
            <a:ext cx="8437251" cy="836191"/>
          </a:xfrm>
          <a:prstGeom prst="rect">
            <a:avLst/>
          </a:prstGeom>
        </p:spPr>
        <p:txBody>
          <a:bodyPr lIns="0" tIns="0" rIns="0" bIns="0" rtlCol="0" anchor="t">
            <a:spAutoFit/>
          </a:bodyPr>
          <a:lstStyle/>
          <a:p>
            <a:pPr defTabSz="609630">
              <a:lnSpc>
                <a:spcPts val="6502"/>
              </a:lnSpc>
            </a:pPr>
            <a:r>
              <a:rPr lang="en-US" sz="7225" b="1">
                <a:solidFill>
                  <a:srgbClr val="14386D"/>
                </a:solidFill>
                <a:latin typeface="Arial MT Pro Bold"/>
                <a:ea typeface="Arial MT Pro Bold"/>
                <a:cs typeface="Arial MT Pro Bold"/>
                <a:sym typeface="Arial MT Pro Bold"/>
              </a:rPr>
              <a:t>CA FAIR PLAN</a:t>
            </a:r>
          </a:p>
        </p:txBody>
      </p:sp>
      <p:sp>
        <p:nvSpPr>
          <p:cNvPr id="10" name="TextBox 10"/>
          <p:cNvSpPr txBox="1"/>
          <p:nvPr/>
        </p:nvSpPr>
        <p:spPr>
          <a:xfrm>
            <a:off x="1286874" y="1119865"/>
            <a:ext cx="11677460" cy="269304"/>
          </a:xfrm>
          <a:prstGeom prst="rect">
            <a:avLst/>
          </a:prstGeom>
        </p:spPr>
        <p:txBody>
          <a:bodyPr lIns="0" tIns="0" rIns="0" bIns="0" rtlCol="0" anchor="t">
            <a:spAutoFit/>
          </a:bodyPr>
          <a:lstStyle/>
          <a:p>
            <a:pPr defTabSz="609630">
              <a:lnSpc>
                <a:spcPts val="2071"/>
              </a:lnSpc>
            </a:pPr>
            <a:r>
              <a:rPr lang="en-US" sz="2071" b="1">
                <a:solidFill>
                  <a:srgbClr val="14386D"/>
                </a:solidFill>
                <a:latin typeface="Arial MT Pro Bold"/>
                <a:ea typeface="Arial MT Pro Bold"/>
                <a:cs typeface="Arial MT Pro Bold"/>
                <a:sym typeface="Arial MT Pro Bold"/>
              </a:rPr>
              <a:t>APPROVED RATE INCREASE   –  EFFECTIVE OCTOBER 15, 2026</a:t>
            </a:r>
          </a:p>
        </p:txBody>
      </p:sp>
      <p:sp>
        <p:nvSpPr>
          <p:cNvPr id="11" name="TextBox 11"/>
          <p:cNvSpPr txBox="1"/>
          <p:nvPr/>
        </p:nvSpPr>
        <p:spPr>
          <a:xfrm>
            <a:off x="7950632" y="1967459"/>
            <a:ext cx="3658873" cy="309828"/>
          </a:xfrm>
          <a:prstGeom prst="rect">
            <a:avLst/>
          </a:prstGeom>
        </p:spPr>
        <p:txBody>
          <a:bodyPr lIns="0" tIns="0" rIns="0" bIns="0" rtlCol="0" anchor="t">
            <a:spAutoFit/>
          </a:bodyPr>
          <a:lstStyle/>
          <a:p>
            <a:pPr algn="ctr" defTabSz="609630">
              <a:lnSpc>
                <a:spcPts val="2434"/>
              </a:lnSpc>
            </a:pPr>
            <a:r>
              <a:rPr lang="en-US" sz="2705" b="1">
                <a:solidFill>
                  <a:srgbClr val="14386D"/>
                </a:solidFill>
                <a:latin typeface="Arial MT Pro Bold"/>
                <a:ea typeface="Arial MT Pro Bold"/>
                <a:cs typeface="Arial MT Pro Bold"/>
                <a:sym typeface="Arial MT Pro Bold"/>
              </a:rPr>
              <a:t>WHAT DO I DO NOW?</a:t>
            </a:r>
          </a:p>
        </p:txBody>
      </p:sp>
      <p:sp>
        <p:nvSpPr>
          <p:cNvPr id="12" name="TextBox 12"/>
          <p:cNvSpPr txBox="1"/>
          <p:nvPr/>
        </p:nvSpPr>
        <p:spPr>
          <a:xfrm>
            <a:off x="7822325" y="2380447"/>
            <a:ext cx="3364226" cy="615553"/>
          </a:xfrm>
          <a:prstGeom prst="rect">
            <a:avLst/>
          </a:prstGeom>
        </p:spPr>
        <p:txBody>
          <a:bodyPr lIns="0" tIns="0" rIns="0" bIns="0" rtlCol="0" anchor="t">
            <a:spAutoFit/>
          </a:bodyPr>
          <a:lstStyle/>
          <a:p>
            <a:pPr marL="476173" lvl="1" indent="-238087" defTabSz="609630">
              <a:lnSpc>
                <a:spcPts val="2425"/>
              </a:lnSpc>
              <a:buFont typeface="Arial"/>
              <a:buChar char="•"/>
            </a:pPr>
            <a:r>
              <a:rPr lang="en-US" sz="2205">
                <a:solidFill>
                  <a:srgbClr val="14386D"/>
                </a:solidFill>
                <a:latin typeface="Arial MT Pro"/>
                <a:ea typeface="Arial MT Pro"/>
                <a:cs typeface="Arial MT Pro"/>
                <a:sym typeface="Arial MT Pro"/>
              </a:rPr>
              <a:t>Consult your broker immediately</a:t>
            </a:r>
          </a:p>
        </p:txBody>
      </p:sp>
      <p:sp>
        <p:nvSpPr>
          <p:cNvPr id="13" name="TextBox 13"/>
          <p:cNvSpPr txBox="1"/>
          <p:nvPr/>
        </p:nvSpPr>
        <p:spPr>
          <a:xfrm>
            <a:off x="7822325" y="3192958"/>
            <a:ext cx="3861059" cy="923330"/>
          </a:xfrm>
          <a:prstGeom prst="rect">
            <a:avLst/>
          </a:prstGeom>
        </p:spPr>
        <p:txBody>
          <a:bodyPr lIns="0" tIns="0" rIns="0" bIns="0" rtlCol="0" anchor="t">
            <a:spAutoFit/>
          </a:bodyPr>
          <a:lstStyle/>
          <a:p>
            <a:pPr marL="476173" lvl="1" indent="-238087" defTabSz="609630">
              <a:lnSpc>
                <a:spcPts val="2425"/>
              </a:lnSpc>
              <a:buFont typeface="Arial"/>
              <a:buChar char="•"/>
            </a:pPr>
            <a:r>
              <a:rPr lang="en-US" sz="2205">
                <a:solidFill>
                  <a:srgbClr val="14386D"/>
                </a:solidFill>
                <a:latin typeface="Arial MT Pro"/>
                <a:ea typeface="Arial MT Pro"/>
                <a:cs typeface="Arial MT Pro"/>
                <a:sym typeface="Arial MT Pro"/>
              </a:rPr>
              <a:t>Use our insurance finder tool,  top 10 tips for finding residential insurance guide</a:t>
            </a:r>
          </a:p>
        </p:txBody>
      </p:sp>
      <p:sp>
        <p:nvSpPr>
          <p:cNvPr id="14" name="TextBox 14"/>
          <p:cNvSpPr txBox="1"/>
          <p:nvPr/>
        </p:nvSpPr>
        <p:spPr>
          <a:xfrm>
            <a:off x="205833" y="1961110"/>
            <a:ext cx="3730395" cy="2763192"/>
          </a:xfrm>
          <a:prstGeom prst="rect">
            <a:avLst/>
          </a:prstGeom>
        </p:spPr>
        <p:txBody>
          <a:bodyPr lIns="0" tIns="0" rIns="0" bIns="0" rtlCol="0" anchor="t">
            <a:spAutoFit/>
          </a:bodyPr>
          <a:lstStyle/>
          <a:p>
            <a:pPr defTabSz="609630">
              <a:lnSpc>
                <a:spcPts val="2517"/>
              </a:lnSpc>
            </a:pPr>
            <a:r>
              <a:rPr lang="en-US" sz="2706" b="1" spc="-113">
                <a:solidFill>
                  <a:srgbClr val="14386D"/>
                </a:solidFill>
                <a:latin typeface="Arial MT Pro Bold"/>
                <a:ea typeface="Arial MT Pro Bold"/>
                <a:cs typeface="Arial MT Pro Bold"/>
                <a:sym typeface="Arial MT Pro Bold"/>
              </a:rPr>
              <a:t>RENEWING ON OR AFTER OCTOBER 15, 2026? </a:t>
            </a:r>
            <a:r>
              <a:rPr lang="en-US" sz="2706" spc="-113">
                <a:solidFill>
                  <a:srgbClr val="14386D"/>
                </a:solidFill>
                <a:latin typeface="Arial MT Pro"/>
                <a:ea typeface="Arial MT Pro"/>
                <a:cs typeface="Arial MT Pro"/>
                <a:sym typeface="Arial MT Pro"/>
              </a:rPr>
              <a:t>   </a:t>
            </a:r>
          </a:p>
          <a:p>
            <a:pPr algn="just" defTabSz="609630">
              <a:lnSpc>
                <a:spcPts val="2499"/>
              </a:lnSpc>
            </a:pPr>
            <a:r>
              <a:rPr lang="en-US" sz="2272">
                <a:solidFill>
                  <a:srgbClr val="14386D"/>
                </a:solidFill>
                <a:latin typeface="Arial MT Pro"/>
                <a:ea typeface="Arial MT Pro"/>
                <a:cs typeface="Arial MT Pro"/>
                <a:sym typeface="Arial MT Pro"/>
              </a:rPr>
              <a:t>     </a:t>
            </a:r>
          </a:p>
          <a:p>
            <a:pPr defTabSz="609630">
              <a:lnSpc>
                <a:spcPts val="2279"/>
              </a:lnSpc>
            </a:pPr>
            <a:r>
              <a:rPr lang="en-US" sz="2072">
                <a:solidFill>
                  <a:srgbClr val="14386D"/>
                </a:solidFill>
                <a:latin typeface="Arial MT Pro"/>
                <a:ea typeface="Arial MT Pro"/>
                <a:cs typeface="Arial MT Pro"/>
                <a:sym typeface="Arial MT Pro"/>
              </a:rPr>
              <a:t>FAIR plan rate will increase —  for their overall book of business - May be higher if you live in a wildfire‑risk areas.</a:t>
            </a:r>
          </a:p>
          <a:p>
            <a:pPr defTabSz="609630">
              <a:lnSpc>
                <a:spcPts val="2499"/>
              </a:lnSpc>
            </a:pPr>
            <a:endParaRPr lang="en-US" sz="2072">
              <a:solidFill>
                <a:srgbClr val="14386D"/>
              </a:solidFill>
              <a:latin typeface="Arial MT Pro"/>
              <a:ea typeface="Arial MT Pro"/>
              <a:cs typeface="Arial MT Pro"/>
              <a:sym typeface="Arial MT Pro"/>
            </a:endParaRPr>
          </a:p>
        </p:txBody>
      </p:sp>
      <p:sp>
        <p:nvSpPr>
          <p:cNvPr id="15" name="TextBox 15"/>
          <p:cNvSpPr txBox="1"/>
          <p:nvPr/>
        </p:nvSpPr>
        <p:spPr>
          <a:xfrm>
            <a:off x="2871417" y="5450730"/>
            <a:ext cx="4930446" cy="1124539"/>
          </a:xfrm>
          <a:prstGeom prst="rect">
            <a:avLst/>
          </a:prstGeom>
        </p:spPr>
        <p:txBody>
          <a:bodyPr lIns="0" tIns="0" rIns="0" bIns="0" rtlCol="0" anchor="t">
            <a:spAutoFit/>
          </a:bodyPr>
          <a:lstStyle/>
          <a:p>
            <a:pPr algn="ctr" defTabSz="609630">
              <a:lnSpc>
                <a:spcPts val="2548"/>
              </a:lnSpc>
            </a:pPr>
            <a:r>
              <a:rPr lang="en-US" sz="2573" b="1">
                <a:solidFill>
                  <a:srgbClr val="14386D"/>
                </a:solidFill>
                <a:latin typeface="Arial MT Pro Bold"/>
                <a:ea typeface="Arial MT Pro Bold"/>
                <a:cs typeface="Arial MT Pro Bold"/>
                <a:sym typeface="Arial MT Pro Bold"/>
              </a:rPr>
              <a:t>INSURANCE CONCERNS? </a:t>
            </a:r>
          </a:p>
          <a:p>
            <a:pPr algn="ctr" defTabSz="609630">
              <a:lnSpc>
                <a:spcPts val="3010"/>
              </a:lnSpc>
            </a:pPr>
            <a:r>
              <a:rPr lang="en-US" sz="3040">
                <a:solidFill>
                  <a:srgbClr val="14386D"/>
                </a:solidFill>
                <a:latin typeface="Arial MT Pro"/>
                <a:ea typeface="Arial MT Pro"/>
                <a:cs typeface="Arial MT Pro"/>
                <a:sym typeface="Arial MT Pro"/>
              </a:rPr>
              <a:t>CALL: 800-927-4357 </a:t>
            </a:r>
          </a:p>
          <a:p>
            <a:pPr algn="ctr" defTabSz="609630">
              <a:lnSpc>
                <a:spcPts val="1822"/>
              </a:lnSpc>
            </a:pPr>
            <a:r>
              <a:rPr lang="en-US" sz="1840">
                <a:solidFill>
                  <a:srgbClr val="14386D"/>
                </a:solidFill>
                <a:latin typeface="Arial MT Pro"/>
                <a:ea typeface="Arial MT Pro"/>
                <a:cs typeface="Arial MT Pro"/>
                <a:sym typeface="Arial MT Pro"/>
              </a:rPr>
              <a:t>WWW.INSURANCE.CA.GOV</a:t>
            </a:r>
          </a:p>
          <a:p>
            <a:pPr algn="ctr" defTabSz="609630">
              <a:lnSpc>
                <a:spcPts val="1360"/>
              </a:lnSpc>
            </a:pPr>
            <a:endParaRPr lang="en-US" sz="1840">
              <a:solidFill>
                <a:srgbClr val="14386D"/>
              </a:solidFill>
              <a:latin typeface="Arial MT Pro"/>
              <a:ea typeface="Arial MT Pro"/>
              <a:cs typeface="Arial MT Pro"/>
              <a:sym typeface="Arial MT Pro"/>
            </a:endParaRPr>
          </a:p>
        </p:txBody>
      </p:sp>
      <p:grpSp>
        <p:nvGrpSpPr>
          <p:cNvPr id="16" name="Group 16"/>
          <p:cNvGrpSpPr/>
          <p:nvPr/>
        </p:nvGrpSpPr>
        <p:grpSpPr>
          <a:xfrm>
            <a:off x="7876754" y="4555254"/>
            <a:ext cx="3806631" cy="2325697"/>
            <a:chOff x="0" y="0"/>
            <a:chExt cx="7613261" cy="4651394"/>
          </a:xfrm>
        </p:grpSpPr>
        <p:sp>
          <p:nvSpPr>
            <p:cNvPr id="17" name="TextBox 17"/>
            <p:cNvSpPr txBox="1"/>
            <p:nvPr/>
          </p:nvSpPr>
          <p:spPr>
            <a:xfrm>
              <a:off x="40924" y="0"/>
              <a:ext cx="6996105" cy="2462212"/>
            </a:xfrm>
            <a:prstGeom prst="rect">
              <a:avLst/>
            </a:prstGeom>
          </p:spPr>
          <p:txBody>
            <a:bodyPr lIns="0" tIns="0" rIns="0" bIns="0" rtlCol="0" anchor="t">
              <a:spAutoFit/>
            </a:bodyPr>
            <a:lstStyle/>
            <a:p>
              <a:pPr marL="461779" lvl="1" indent="-230890" defTabSz="609630">
                <a:lnSpc>
                  <a:spcPts val="2352"/>
                </a:lnSpc>
                <a:buFont typeface="Arial"/>
                <a:buChar char="•"/>
              </a:pPr>
              <a:r>
                <a:rPr lang="en-US" sz="2139">
                  <a:solidFill>
                    <a:srgbClr val="14386D"/>
                  </a:solidFill>
                  <a:latin typeface="Poppins"/>
                  <a:ea typeface="Poppins"/>
                  <a:cs typeface="Poppins"/>
                  <a:sym typeface="Poppins"/>
                </a:rPr>
                <a:t>Keep records of your improvements and communications</a:t>
              </a:r>
            </a:p>
            <a:p>
              <a:pPr defTabSz="609630">
                <a:lnSpc>
                  <a:spcPts val="2352"/>
                </a:lnSpc>
              </a:pPr>
              <a:endParaRPr lang="en-US" sz="2139">
                <a:solidFill>
                  <a:srgbClr val="14386D"/>
                </a:solidFill>
                <a:latin typeface="Poppins"/>
                <a:ea typeface="Poppins"/>
                <a:cs typeface="Poppins"/>
                <a:sym typeface="Poppins"/>
              </a:endParaRPr>
            </a:p>
          </p:txBody>
        </p:sp>
        <p:sp>
          <p:nvSpPr>
            <p:cNvPr id="18" name="TextBox 18"/>
            <p:cNvSpPr txBox="1"/>
            <p:nvPr/>
          </p:nvSpPr>
          <p:spPr>
            <a:xfrm>
              <a:off x="0" y="2184692"/>
              <a:ext cx="7613261" cy="2466702"/>
            </a:xfrm>
            <a:prstGeom prst="rect">
              <a:avLst/>
            </a:prstGeom>
          </p:spPr>
          <p:txBody>
            <a:bodyPr lIns="0" tIns="0" rIns="0" bIns="0" rtlCol="0" anchor="t">
              <a:spAutoFit/>
            </a:bodyPr>
            <a:lstStyle/>
            <a:p>
              <a:pPr marL="476173" lvl="1" indent="-238087" defTabSz="609630">
                <a:lnSpc>
                  <a:spcPts val="2425"/>
                </a:lnSpc>
                <a:buFont typeface="Arial"/>
                <a:buChar char="•"/>
              </a:pPr>
              <a:r>
                <a:rPr lang="en-US" sz="2205">
                  <a:solidFill>
                    <a:srgbClr val="14386D"/>
                  </a:solidFill>
                  <a:latin typeface="Poppins"/>
                  <a:ea typeface="Poppins"/>
                  <a:cs typeface="Poppins"/>
                  <a:sym typeface="Poppins"/>
                </a:rPr>
                <a:t>FIRE SAFETY Improvements receive up to 16.4% discount </a:t>
              </a:r>
            </a:p>
            <a:p>
              <a:pPr defTabSz="609630">
                <a:lnSpc>
                  <a:spcPts val="2425"/>
                </a:lnSpc>
              </a:pPr>
              <a:endParaRPr lang="en-US" sz="2205">
                <a:solidFill>
                  <a:srgbClr val="14386D"/>
                </a:solidFill>
                <a:latin typeface="Poppins"/>
                <a:ea typeface="Poppins"/>
                <a:cs typeface="Poppins"/>
                <a:sym typeface="Poppins"/>
              </a:endParaRPr>
            </a:p>
          </p:txBody>
        </p:sp>
      </p:grpSp>
      <p:sp>
        <p:nvSpPr>
          <p:cNvPr id="19" name="Freeform 19"/>
          <p:cNvSpPr/>
          <p:nvPr/>
        </p:nvSpPr>
        <p:spPr>
          <a:xfrm rot="5400000" flipV="1">
            <a:off x="9691416" y="72989"/>
            <a:ext cx="2723578" cy="2277592"/>
          </a:xfrm>
          <a:custGeom>
            <a:avLst/>
            <a:gdLst/>
            <a:ahLst/>
            <a:cxnLst/>
            <a:rect l="l" t="t" r="r" b="b"/>
            <a:pathLst>
              <a:path w="4085367" h="3416388">
                <a:moveTo>
                  <a:pt x="0" y="3416387"/>
                </a:moveTo>
                <a:lnTo>
                  <a:pt x="4085366" y="3416387"/>
                </a:lnTo>
                <a:lnTo>
                  <a:pt x="4085366" y="0"/>
                </a:lnTo>
                <a:lnTo>
                  <a:pt x="0" y="0"/>
                </a:lnTo>
                <a:lnTo>
                  <a:pt x="0" y="3416387"/>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20" name="Freeform 20"/>
          <p:cNvSpPr/>
          <p:nvPr/>
        </p:nvSpPr>
        <p:spPr>
          <a:xfrm rot="-5400000" flipV="1">
            <a:off x="-151495" y="5159181"/>
            <a:ext cx="1850313" cy="1547325"/>
          </a:xfrm>
          <a:custGeom>
            <a:avLst/>
            <a:gdLst/>
            <a:ahLst/>
            <a:cxnLst/>
            <a:rect l="l" t="t" r="r" b="b"/>
            <a:pathLst>
              <a:path w="2775470" h="2320987">
                <a:moveTo>
                  <a:pt x="0" y="2320987"/>
                </a:moveTo>
                <a:lnTo>
                  <a:pt x="2775471" y="2320987"/>
                </a:lnTo>
                <a:lnTo>
                  <a:pt x="2775471" y="0"/>
                </a:lnTo>
                <a:lnTo>
                  <a:pt x="0" y="0"/>
                </a:lnTo>
                <a:lnTo>
                  <a:pt x="0" y="2320987"/>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21" name="Freeform 21"/>
          <p:cNvSpPr/>
          <p:nvPr/>
        </p:nvSpPr>
        <p:spPr>
          <a:xfrm rot="-10800000" flipV="1">
            <a:off x="10919768" y="5938615"/>
            <a:ext cx="1172865" cy="980809"/>
          </a:xfrm>
          <a:custGeom>
            <a:avLst/>
            <a:gdLst/>
            <a:ahLst/>
            <a:cxnLst/>
            <a:rect l="l" t="t" r="r" b="b"/>
            <a:pathLst>
              <a:path w="1759298" h="1471213">
                <a:moveTo>
                  <a:pt x="0" y="1471213"/>
                </a:moveTo>
                <a:lnTo>
                  <a:pt x="1759298" y="1471213"/>
                </a:lnTo>
                <a:lnTo>
                  <a:pt x="1759298" y="0"/>
                </a:lnTo>
                <a:lnTo>
                  <a:pt x="0" y="0"/>
                </a:lnTo>
                <a:lnTo>
                  <a:pt x="0" y="1471213"/>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22" name="Freeform 22"/>
          <p:cNvSpPr/>
          <p:nvPr/>
        </p:nvSpPr>
        <p:spPr>
          <a:xfrm flipV="1">
            <a:off x="-91512" y="-150434"/>
            <a:ext cx="1080476" cy="903548"/>
          </a:xfrm>
          <a:custGeom>
            <a:avLst/>
            <a:gdLst/>
            <a:ahLst/>
            <a:cxnLst/>
            <a:rect l="l" t="t" r="r" b="b"/>
            <a:pathLst>
              <a:path w="1620714" h="1355322">
                <a:moveTo>
                  <a:pt x="0" y="1355322"/>
                </a:moveTo>
                <a:lnTo>
                  <a:pt x="1620714" y="1355322"/>
                </a:lnTo>
                <a:lnTo>
                  <a:pt x="1620714" y="0"/>
                </a:lnTo>
                <a:lnTo>
                  <a:pt x="0" y="0"/>
                </a:lnTo>
                <a:lnTo>
                  <a:pt x="0" y="1355322"/>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3434" y="3137250"/>
            <a:ext cx="3596293" cy="3792750"/>
          </a:xfrm>
          <a:custGeom>
            <a:avLst/>
            <a:gdLst/>
            <a:ahLst/>
            <a:cxnLst/>
            <a:rect l="l" t="t" r="r" b="b"/>
            <a:pathLst>
              <a:path w="5394439" h="5689125">
                <a:moveTo>
                  <a:pt x="0" y="0"/>
                </a:moveTo>
                <a:lnTo>
                  <a:pt x="5394439" y="0"/>
                </a:lnTo>
                <a:lnTo>
                  <a:pt x="5394439" y="5689125"/>
                </a:lnTo>
                <a:lnTo>
                  <a:pt x="0" y="5689125"/>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4297854" y="3137250"/>
            <a:ext cx="3596293" cy="3792750"/>
          </a:xfrm>
          <a:custGeom>
            <a:avLst/>
            <a:gdLst/>
            <a:ahLst/>
            <a:cxnLst/>
            <a:rect l="l" t="t" r="r" b="b"/>
            <a:pathLst>
              <a:path w="5394439" h="5689125">
                <a:moveTo>
                  <a:pt x="0" y="0"/>
                </a:moveTo>
                <a:lnTo>
                  <a:pt x="5394438" y="0"/>
                </a:lnTo>
                <a:lnTo>
                  <a:pt x="5394438" y="5689125"/>
                </a:lnTo>
                <a:lnTo>
                  <a:pt x="0" y="5689125"/>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8487444" y="3137250"/>
            <a:ext cx="3596293" cy="3792750"/>
          </a:xfrm>
          <a:custGeom>
            <a:avLst/>
            <a:gdLst/>
            <a:ahLst/>
            <a:cxnLst/>
            <a:rect l="l" t="t" r="r" b="b"/>
            <a:pathLst>
              <a:path w="5394439" h="5689125">
                <a:moveTo>
                  <a:pt x="0" y="0"/>
                </a:moveTo>
                <a:lnTo>
                  <a:pt x="5394439" y="0"/>
                </a:lnTo>
                <a:lnTo>
                  <a:pt x="5394439" y="5689125"/>
                </a:lnTo>
                <a:lnTo>
                  <a:pt x="0" y="5689125"/>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263435" y="2323412"/>
            <a:ext cx="8379179" cy="145875"/>
          </a:xfrm>
          <a:custGeom>
            <a:avLst/>
            <a:gdLst/>
            <a:ahLst/>
            <a:cxnLst/>
            <a:rect l="l" t="t" r="r" b="b"/>
            <a:pathLst>
              <a:path w="12568769" h="218813">
                <a:moveTo>
                  <a:pt x="0" y="0"/>
                </a:moveTo>
                <a:lnTo>
                  <a:pt x="12568769" y="0"/>
                </a:lnTo>
                <a:lnTo>
                  <a:pt x="12568769" y="218813"/>
                </a:lnTo>
                <a:lnTo>
                  <a:pt x="0" y="218813"/>
                </a:lnTo>
                <a:lnTo>
                  <a:pt x="0" y="0"/>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073157" y="-215900"/>
            <a:ext cx="2231588" cy="2165861"/>
          </a:xfrm>
          <a:custGeom>
            <a:avLst/>
            <a:gdLst/>
            <a:ahLst/>
            <a:cxnLst/>
            <a:rect l="l" t="t" r="r" b="b"/>
            <a:pathLst>
              <a:path w="3347382" h="3248791">
                <a:moveTo>
                  <a:pt x="0" y="0"/>
                </a:moveTo>
                <a:lnTo>
                  <a:pt x="3347382" y="0"/>
                </a:lnTo>
                <a:lnTo>
                  <a:pt x="3347382" y="3248791"/>
                </a:lnTo>
                <a:lnTo>
                  <a:pt x="0" y="3248791"/>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1605198" y="2845500"/>
            <a:ext cx="757595" cy="875250"/>
          </a:xfrm>
          <a:custGeom>
            <a:avLst/>
            <a:gdLst/>
            <a:ahLst/>
            <a:cxnLst/>
            <a:rect l="l" t="t" r="r" b="b"/>
            <a:pathLst>
              <a:path w="1136392" h="1312875">
                <a:moveTo>
                  <a:pt x="0" y="0"/>
                </a:moveTo>
                <a:lnTo>
                  <a:pt x="1136392" y="0"/>
                </a:lnTo>
                <a:lnTo>
                  <a:pt x="1136392" y="1312875"/>
                </a:lnTo>
                <a:lnTo>
                  <a:pt x="0" y="1312875"/>
                </a:lnTo>
                <a:lnTo>
                  <a:pt x="0" y="0"/>
                </a:lnTo>
                <a:close/>
              </a:path>
            </a:pathLst>
          </a:custGeom>
          <a:blipFill>
            <a:blip r:embed="rId8"/>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5639618" y="2845500"/>
            <a:ext cx="757595" cy="875250"/>
          </a:xfrm>
          <a:custGeom>
            <a:avLst/>
            <a:gdLst/>
            <a:ahLst/>
            <a:cxnLst/>
            <a:rect l="l" t="t" r="r" b="b"/>
            <a:pathLst>
              <a:path w="1136392" h="1312875">
                <a:moveTo>
                  <a:pt x="0" y="0"/>
                </a:moveTo>
                <a:lnTo>
                  <a:pt x="1136391" y="0"/>
                </a:lnTo>
                <a:lnTo>
                  <a:pt x="1136391" y="1312875"/>
                </a:lnTo>
                <a:lnTo>
                  <a:pt x="0" y="1312875"/>
                </a:lnTo>
                <a:lnTo>
                  <a:pt x="0" y="0"/>
                </a:lnTo>
                <a:close/>
              </a:path>
            </a:pathLst>
          </a:custGeom>
          <a:blipFill>
            <a:blip r:embed="rId9"/>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9975249" y="2845500"/>
            <a:ext cx="757595" cy="875250"/>
          </a:xfrm>
          <a:custGeom>
            <a:avLst/>
            <a:gdLst/>
            <a:ahLst/>
            <a:cxnLst/>
            <a:rect l="l" t="t" r="r" b="b"/>
            <a:pathLst>
              <a:path w="1136392" h="1312875">
                <a:moveTo>
                  <a:pt x="0" y="0"/>
                </a:moveTo>
                <a:lnTo>
                  <a:pt x="1136392" y="0"/>
                </a:lnTo>
                <a:lnTo>
                  <a:pt x="1136392" y="1312875"/>
                </a:lnTo>
                <a:lnTo>
                  <a:pt x="0" y="1312875"/>
                </a:lnTo>
                <a:lnTo>
                  <a:pt x="0" y="0"/>
                </a:lnTo>
                <a:close/>
              </a:path>
            </a:pathLst>
          </a:custGeom>
          <a:blipFill>
            <a:blip r:embed="rId10"/>
            <a:stretch>
              <a:fillRect/>
            </a:stretch>
          </a:blipFill>
        </p:spPr>
        <p:txBody>
          <a:bodyPr/>
          <a:lstStyle/>
          <a:p>
            <a:pPr defTabSz="609630"/>
            <a:endParaRPr lang="en-US" sz="1200">
              <a:solidFill>
                <a:prstClr val="black"/>
              </a:solidFill>
              <a:latin typeface="Calibri"/>
            </a:endParaRPr>
          </a:p>
        </p:txBody>
      </p:sp>
      <p:sp>
        <p:nvSpPr>
          <p:cNvPr id="10" name="TextBox 10"/>
          <p:cNvSpPr txBox="1"/>
          <p:nvPr/>
        </p:nvSpPr>
        <p:spPr>
          <a:xfrm>
            <a:off x="494400" y="817631"/>
            <a:ext cx="8339602" cy="2503314"/>
          </a:xfrm>
          <a:prstGeom prst="rect">
            <a:avLst/>
          </a:prstGeom>
        </p:spPr>
        <p:txBody>
          <a:bodyPr lIns="0" tIns="0" rIns="0" bIns="0" rtlCol="0" anchor="t">
            <a:spAutoFit/>
          </a:bodyPr>
          <a:lstStyle/>
          <a:p>
            <a:pPr defTabSz="609630">
              <a:lnSpc>
                <a:spcPts val="6502"/>
              </a:lnSpc>
            </a:pPr>
            <a:r>
              <a:rPr lang="en-US" sz="7225" b="1">
                <a:solidFill>
                  <a:srgbClr val="14386D"/>
                </a:solidFill>
                <a:latin typeface="Eastman Grotesque Bold"/>
                <a:ea typeface="Eastman Grotesque Bold"/>
                <a:cs typeface="Eastman Grotesque Bold"/>
                <a:sym typeface="Eastman Grotesque Bold"/>
              </a:rPr>
              <a:t>LEGISLATIVE SPONSORED BILLS</a:t>
            </a:r>
          </a:p>
        </p:txBody>
      </p:sp>
      <p:sp>
        <p:nvSpPr>
          <p:cNvPr id="11" name="TextBox 11"/>
          <p:cNvSpPr txBox="1"/>
          <p:nvPr/>
        </p:nvSpPr>
        <p:spPr>
          <a:xfrm>
            <a:off x="494400" y="2539137"/>
            <a:ext cx="11542310" cy="589905"/>
          </a:xfrm>
          <a:prstGeom prst="rect">
            <a:avLst/>
          </a:prstGeom>
        </p:spPr>
        <p:txBody>
          <a:bodyPr lIns="0" tIns="0" rIns="0" bIns="0" rtlCol="0" anchor="t">
            <a:spAutoFit/>
          </a:bodyPr>
          <a:lstStyle/>
          <a:p>
            <a:pPr defTabSz="609630">
              <a:lnSpc>
                <a:spcPts val="2271"/>
              </a:lnSpc>
            </a:pPr>
            <a:r>
              <a:rPr lang="en-US" sz="2271" b="1">
                <a:solidFill>
                  <a:srgbClr val="14386D"/>
                </a:solidFill>
                <a:latin typeface="Eastman Grotesque Bold"/>
                <a:ea typeface="Eastman Grotesque Bold"/>
                <a:cs typeface="Eastman Grotesque Bold"/>
                <a:sym typeface="Eastman Grotesque Bold"/>
              </a:rPr>
              <a:t>INTERLOCKING LEGISLATIVE STRATEGY FOR IMPROVING POST-DISASTER RECOVERY</a:t>
            </a:r>
          </a:p>
        </p:txBody>
      </p:sp>
      <p:sp>
        <p:nvSpPr>
          <p:cNvPr id="12" name="TextBox 12"/>
          <p:cNvSpPr txBox="1"/>
          <p:nvPr/>
        </p:nvSpPr>
        <p:spPr>
          <a:xfrm>
            <a:off x="846070" y="3810140"/>
            <a:ext cx="2424011" cy="807913"/>
          </a:xfrm>
          <a:prstGeom prst="rect">
            <a:avLst/>
          </a:prstGeom>
        </p:spPr>
        <p:txBody>
          <a:bodyPr lIns="0" tIns="0" rIns="0" bIns="0" rtlCol="0" anchor="t">
            <a:spAutoFit/>
          </a:bodyPr>
          <a:lstStyle/>
          <a:p>
            <a:pPr algn="ctr" defTabSz="609630">
              <a:lnSpc>
                <a:spcPts val="2074"/>
              </a:lnSpc>
            </a:pPr>
            <a:r>
              <a:rPr lang="en-US" sz="2305" b="1">
                <a:solidFill>
                  <a:srgbClr val="FFFFFF"/>
                </a:solidFill>
                <a:latin typeface="Eastman Grotesque Bold"/>
                <a:ea typeface="Eastman Grotesque Bold"/>
                <a:cs typeface="Eastman Grotesque Bold"/>
                <a:sym typeface="Eastman Grotesque Bold"/>
              </a:rPr>
              <a:t>SMOKE DAMAGE RECOVERY ACT</a:t>
            </a:r>
          </a:p>
        </p:txBody>
      </p:sp>
      <p:sp>
        <p:nvSpPr>
          <p:cNvPr id="13" name="TextBox 13"/>
          <p:cNvSpPr txBox="1"/>
          <p:nvPr/>
        </p:nvSpPr>
        <p:spPr>
          <a:xfrm>
            <a:off x="544639" y="4653239"/>
            <a:ext cx="3026873" cy="436017"/>
          </a:xfrm>
          <a:prstGeom prst="rect">
            <a:avLst/>
          </a:prstGeom>
        </p:spPr>
        <p:txBody>
          <a:bodyPr lIns="0" tIns="0" rIns="0" bIns="0" rtlCol="0" anchor="t">
            <a:spAutoFit/>
          </a:bodyPr>
          <a:lstStyle/>
          <a:p>
            <a:pPr algn="ctr" defTabSz="609630">
              <a:lnSpc>
                <a:spcPts val="1727"/>
              </a:lnSpc>
            </a:pPr>
            <a:r>
              <a:rPr lang="en-US" sz="1727" b="1">
                <a:solidFill>
                  <a:srgbClr val="F4C05B"/>
                </a:solidFill>
                <a:latin typeface="Poppins Semi-Bold"/>
                <a:ea typeface="Poppins Semi-Bold"/>
                <a:cs typeface="Poppins Semi-Bold"/>
                <a:sym typeface="Poppins Semi-Bold"/>
              </a:rPr>
              <a:t>AB1795-Assemblymember Gipson</a:t>
            </a:r>
          </a:p>
        </p:txBody>
      </p:sp>
      <p:sp>
        <p:nvSpPr>
          <p:cNvPr id="14" name="TextBox 14"/>
          <p:cNvSpPr txBox="1"/>
          <p:nvPr/>
        </p:nvSpPr>
        <p:spPr>
          <a:xfrm>
            <a:off x="933988" y="5638269"/>
            <a:ext cx="2461690" cy="1000915"/>
          </a:xfrm>
          <a:prstGeom prst="rect">
            <a:avLst/>
          </a:prstGeom>
        </p:spPr>
        <p:txBody>
          <a:bodyPr lIns="0" tIns="0" rIns="0" bIns="0" rtlCol="0" anchor="t">
            <a:spAutoFit/>
          </a:bodyPr>
          <a:lstStyle/>
          <a:p>
            <a:pPr algn="ctr" defTabSz="609630">
              <a:lnSpc>
                <a:spcPts val="2572"/>
              </a:lnSpc>
            </a:pPr>
            <a:r>
              <a:rPr lang="en-US" sz="2339">
                <a:solidFill>
                  <a:srgbClr val="FFFFFF"/>
                </a:solidFill>
                <a:latin typeface="Poppins"/>
                <a:ea typeface="Poppins"/>
                <a:cs typeface="Poppins"/>
                <a:sym typeface="Poppins"/>
              </a:rPr>
              <a:t>Smoke damage restoration standards</a:t>
            </a:r>
          </a:p>
        </p:txBody>
      </p:sp>
      <p:sp>
        <p:nvSpPr>
          <p:cNvPr id="15" name="TextBox 15"/>
          <p:cNvSpPr txBox="1"/>
          <p:nvPr/>
        </p:nvSpPr>
        <p:spPr>
          <a:xfrm>
            <a:off x="4701881" y="3777900"/>
            <a:ext cx="2964075" cy="1054776"/>
          </a:xfrm>
          <a:prstGeom prst="rect">
            <a:avLst/>
          </a:prstGeom>
        </p:spPr>
        <p:txBody>
          <a:bodyPr lIns="0" tIns="0" rIns="0" bIns="0" rtlCol="0" anchor="t">
            <a:spAutoFit/>
          </a:bodyPr>
          <a:lstStyle/>
          <a:p>
            <a:pPr algn="ctr" defTabSz="609630">
              <a:lnSpc>
                <a:spcPts val="2765"/>
              </a:lnSpc>
            </a:pPr>
            <a:r>
              <a:rPr lang="en-US" sz="2305" b="1">
                <a:solidFill>
                  <a:srgbClr val="FFFFFF"/>
                </a:solidFill>
                <a:latin typeface="Eastman Grotesque Bold"/>
                <a:ea typeface="Eastman Grotesque Bold"/>
                <a:cs typeface="Eastman Grotesque Bold"/>
                <a:sym typeface="Eastman Grotesque Bold"/>
              </a:rPr>
              <a:t>DISASTER RECOVERY REFORM ACT</a:t>
            </a:r>
          </a:p>
        </p:txBody>
      </p:sp>
      <p:sp>
        <p:nvSpPr>
          <p:cNvPr id="16" name="TextBox 16"/>
          <p:cNvSpPr txBox="1"/>
          <p:nvPr/>
        </p:nvSpPr>
        <p:spPr>
          <a:xfrm>
            <a:off x="4827477" y="4699406"/>
            <a:ext cx="2537047" cy="436017"/>
          </a:xfrm>
          <a:prstGeom prst="rect">
            <a:avLst/>
          </a:prstGeom>
        </p:spPr>
        <p:txBody>
          <a:bodyPr lIns="0" tIns="0" rIns="0" bIns="0" rtlCol="0" anchor="t">
            <a:spAutoFit/>
          </a:bodyPr>
          <a:lstStyle/>
          <a:p>
            <a:pPr algn="ctr" defTabSz="609630">
              <a:lnSpc>
                <a:spcPts val="1694"/>
              </a:lnSpc>
            </a:pPr>
            <a:r>
              <a:rPr lang="en-US" sz="1694" b="1">
                <a:solidFill>
                  <a:srgbClr val="F4C05B"/>
                </a:solidFill>
                <a:latin typeface="Poppins Semi-Bold"/>
                <a:ea typeface="Poppins Semi-Bold"/>
                <a:cs typeface="Poppins Semi-Bold"/>
                <a:sym typeface="Poppins Semi-Bold"/>
              </a:rPr>
              <a:t>SB876- Senator </a:t>
            </a:r>
          </a:p>
          <a:p>
            <a:pPr algn="ctr" defTabSz="609630">
              <a:lnSpc>
                <a:spcPts val="1694"/>
              </a:lnSpc>
            </a:pPr>
            <a:r>
              <a:rPr lang="en-US" sz="1694" b="1">
                <a:solidFill>
                  <a:srgbClr val="F4C05B"/>
                </a:solidFill>
                <a:latin typeface="Poppins Semi-Bold"/>
                <a:ea typeface="Poppins Semi-Bold"/>
                <a:cs typeface="Poppins Semi-Bold"/>
                <a:sym typeface="Poppins Semi-Bold"/>
              </a:rPr>
              <a:t>Padilla</a:t>
            </a:r>
          </a:p>
        </p:txBody>
      </p:sp>
      <p:sp>
        <p:nvSpPr>
          <p:cNvPr id="17" name="TextBox 17"/>
          <p:cNvSpPr txBox="1"/>
          <p:nvPr/>
        </p:nvSpPr>
        <p:spPr>
          <a:xfrm>
            <a:off x="5003312" y="5606492"/>
            <a:ext cx="2361213" cy="1000915"/>
          </a:xfrm>
          <a:prstGeom prst="rect">
            <a:avLst/>
          </a:prstGeom>
        </p:spPr>
        <p:txBody>
          <a:bodyPr lIns="0" tIns="0" rIns="0" bIns="0" rtlCol="0" anchor="t">
            <a:spAutoFit/>
          </a:bodyPr>
          <a:lstStyle/>
          <a:p>
            <a:pPr algn="ctr" defTabSz="609630">
              <a:lnSpc>
                <a:spcPts val="2572"/>
              </a:lnSpc>
            </a:pPr>
            <a:r>
              <a:rPr lang="en-US" sz="2339">
                <a:solidFill>
                  <a:srgbClr val="FFFFFF"/>
                </a:solidFill>
                <a:latin typeface="Poppins"/>
                <a:ea typeface="Poppins"/>
                <a:cs typeface="Poppins"/>
                <a:sym typeface="Poppins"/>
              </a:rPr>
              <a:t>Coverage gaps and policy clarity</a:t>
            </a:r>
          </a:p>
        </p:txBody>
      </p:sp>
      <p:sp>
        <p:nvSpPr>
          <p:cNvPr id="18" name="TextBox 18"/>
          <p:cNvSpPr txBox="1"/>
          <p:nvPr/>
        </p:nvSpPr>
        <p:spPr>
          <a:xfrm>
            <a:off x="9123202" y="3857755"/>
            <a:ext cx="2461690" cy="513154"/>
          </a:xfrm>
          <a:prstGeom prst="rect">
            <a:avLst/>
          </a:prstGeom>
        </p:spPr>
        <p:txBody>
          <a:bodyPr lIns="0" tIns="0" rIns="0" bIns="0" rtlCol="0" anchor="t">
            <a:spAutoFit/>
          </a:bodyPr>
          <a:lstStyle/>
          <a:p>
            <a:pPr algn="ctr" defTabSz="609630">
              <a:lnSpc>
                <a:spcPts val="1983"/>
              </a:lnSpc>
            </a:pPr>
            <a:r>
              <a:rPr lang="en-US" sz="2203" b="1">
                <a:solidFill>
                  <a:srgbClr val="FFFFFF"/>
                </a:solidFill>
                <a:latin typeface="Eastman Grotesque Bold"/>
                <a:ea typeface="Eastman Grotesque Bold"/>
                <a:cs typeface="Eastman Grotesque Bold"/>
                <a:sym typeface="Eastman Grotesque Bold"/>
              </a:rPr>
              <a:t>MAKE IT FAIR ACT</a:t>
            </a:r>
          </a:p>
        </p:txBody>
      </p:sp>
      <p:sp>
        <p:nvSpPr>
          <p:cNvPr id="19" name="TextBox 19"/>
          <p:cNvSpPr txBox="1"/>
          <p:nvPr/>
        </p:nvSpPr>
        <p:spPr>
          <a:xfrm>
            <a:off x="8834002" y="4653239"/>
            <a:ext cx="3026873" cy="436017"/>
          </a:xfrm>
          <a:prstGeom prst="rect">
            <a:avLst/>
          </a:prstGeom>
        </p:spPr>
        <p:txBody>
          <a:bodyPr lIns="0" tIns="0" rIns="0" bIns="0" rtlCol="0" anchor="t">
            <a:spAutoFit/>
          </a:bodyPr>
          <a:lstStyle/>
          <a:p>
            <a:pPr algn="ctr" defTabSz="609630">
              <a:lnSpc>
                <a:spcPts val="1727"/>
              </a:lnSpc>
            </a:pPr>
            <a:r>
              <a:rPr lang="en-US" sz="1727" b="1">
                <a:solidFill>
                  <a:srgbClr val="F4C05B"/>
                </a:solidFill>
                <a:latin typeface="Poppins Semi-Bold"/>
                <a:ea typeface="Poppins Semi-Bold"/>
                <a:cs typeface="Poppins Semi-Bold"/>
                <a:sym typeface="Poppins Semi-Bold"/>
              </a:rPr>
              <a:t>AB1680-Assemblymember Calderon</a:t>
            </a:r>
          </a:p>
        </p:txBody>
      </p:sp>
      <p:sp>
        <p:nvSpPr>
          <p:cNvPr id="20" name="TextBox 20"/>
          <p:cNvSpPr txBox="1"/>
          <p:nvPr/>
        </p:nvSpPr>
        <p:spPr>
          <a:xfrm>
            <a:off x="9336388" y="5555691"/>
            <a:ext cx="2084901" cy="1139543"/>
          </a:xfrm>
          <a:prstGeom prst="rect">
            <a:avLst/>
          </a:prstGeom>
        </p:spPr>
        <p:txBody>
          <a:bodyPr lIns="0" tIns="0" rIns="0" bIns="0" rtlCol="0" anchor="t">
            <a:spAutoFit/>
          </a:bodyPr>
          <a:lstStyle/>
          <a:p>
            <a:pPr algn="ctr" defTabSz="609630">
              <a:lnSpc>
                <a:spcPts val="2952"/>
              </a:lnSpc>
            </a:pPr>
            <a:r>
              <a:rPr lang="en-US" sz="2271">
                <a:solidFill>
                  <a:srgbClr val="FFFFFF"/>
                </a:solidFill>
                <a:latin typeface="Poppins"/>
                <a:ea typeface="Poppins"/>
                <a:cs typeface="Poppins"/>
                <a:sym typeface="Poppins"/>
              </a:rPr>
              <a:t>FAIR Plan reform and accountability</a:t>
            </a:r>
          </a:p>
        </p:txBody>
      </p:sp>
      <p:sp>
        <p:nvSpPr>
          <p:cNvPr id="21" name="Freeform 21"/>
          <p:cNvSpPr/>
          <p:nvPr/>
        </p:nvSpPr>
        <p:spPr>
          <a:xfrm>
            <a:off x="8951911" y="583110"/>
            <a:ext cx="1471883" cy="1428977"/>
          </a:xfrm>
          <a:custGeom>
            <a:avLst/>
            <a:gdLst/>
            <a:ahLst/>
            <a:cxnLst/>
            <a:rect l="l" t="t" r="r" b="b"/>
            <a:pathLst>
              <a:path w="2207825" h="2143465">
                <a:moveTo>
                  <a:pt x="0" y="0"/>
                </a:moveTo>
                <a:lnTo>
                  <a:pt x="2207825" y="0"/>
                </a:lnTo>
                <a:lnTo>
                  <a:pt x="2207825" y="2143465"/>
                </a:lnTo>
                <a:lnTo>
                  <a:pt x="0" y="2143465"/>
                </a:lnTo>
                <a:lnTo>
                  <a:pt x="0" y="0"/>
                </a:lnTo>
                <a:close/>
              </a:path>
            </a:pathLst>
          </a:custGeom>
          <a:blipFill>
            <a:blip r:embed="rId11"/>
            <a:stretch>
              <a:fillRect/>
            </a:stretch>
          </a:blipFill>
        </p:spPr>
        <p:txBody>
          <a:bodyPr/>
          <a:lstStyle/>
          <a:p>
            <a:pPr defTabSz="609630"/>
            <a:endParaRPr lang="en-US" sz="1200">
              <a:solidFill>
                <a:prstClr val="black"/>
              </a:solidFill>
              <a:latin typeface="Calibri"/>
            </a:endParaRPr>
          </a:p>
        </p:txBody>
      </p:sp>
      <p:sp>
        <p:nvSpPr>
          <p:cNvPr id="22" name="Freeform 22"/>
          <p:cNvSpPr/>
          <p:nvPr/>
        </p:nvSpPr>
        <p:spPr>
          <a:xfrm>
            <a:off x="9315562" y="932911"/>
            <a:ext cx="757595" cy="729375"/>
          </a:xfrm>
          <a:custGeom>
            <a:avLst/>
            <a:gdLst/>
            <a:ahLst/>
            <a:cxnLst/>
            <a:rect l="l" t="t" r="r" b="b"/>
            <a:pathLst>
              <a:path w="1136392" h="1094063">
                <a:moveTo>
                  <a:pt x="0" y="0"/>
                </a:moveTo>
                <a:lnTo>
                  <a:pt x="1136392" y="0"/>
                </a:lnTo>
                <a:lnTo>
                  <a:pt x="1136392" y="1094062"/>
                </a:lnTo>
                <a:lnTo>
                  <a:pt x="0" y="1094062"/>
                </a:lnTo>
                <a:lnTo>
                  <a:pt x="0" y="0"/>
                </a:lnTo>
                <a:close/>
              </a:path>
            </a:pathLst>
          </a:custGeom>
          <a:blipFill>
            <a:blip r:embed="rId12"/>
            <a:stretch>
              <a:fillRect/>
            </a:stretch>
          </a:blipFill>
        </p:spPr>
        <p:txBody>
          <a:bodyPr/>
          <a:lstStyle/>
          <a:p>
            <a:pPr defTabSz="609630"/>
            <a:endParaRPr lang="en-US" sz="1200">
              <a:solidFill>
                <a:prstClr val="black"/>
              </a:solidFill>
              <a:latin typeface="Calibri"/>
            </a:endParaRPr>
          </a:p>
        </p:txBody>
      </p:sp>
      <p:sp>
        <p:nvSpPr>
          <p:cNvPr id="23" name="TextBox 23"/>
          <p:cNvSpPr txBox="1"/>
          <p:nvPr/>
        </p:nvSpPr>
        <p:spPr>
          <a:xfrm>
            <a:off x="5995523" y="3200067"/>
            <a:ext cx="188395" cy="282898"/>
          </a:xfrm>
          <a:prstGeom prst="rect">
            <a:avLst/>
          </a:prstGeom>
        </p:spPr>
        <p:txBody>
          <a:bodyPr lIns="0" tIns="0" rIns="0" bIns="0" rtlCol="0" anchor="t">
            <a:spAutoFit/>
          </a:bodyPr>
          <a:lstStyle/>
          <a:p>
            <a:pPr algn="ctr" defTabSz="609630">
              <a:lnSpc>
                <a:spcPts val="2196"/>
              </a:lnSpc>
            </a:pPr>
            <a:r>
              <a:rPr lang="en-US" sz="2440" b="1">
                <a:solidFill>
                  <a:srgbClr val="FFFFFF"/>
                </a:solidFill>
                <a:latin typeface="Eastman Grotesque Bold"/>
                <a:ea typeface="Eastman Grotesque Bold"/>
                <a:cs typeface="Eastman Grotesque Bold"/>
                <a:sym typeface="Eastman Grotesque Bold"/>
              </a:rPr>
              <a:t>2</a:t>
            </a:r>
          </a:p>
        </p:txBody>
      </p:sp>
      <p:sp>
        <p:nvSpPr>
          <p:cNvPr id="24" name="TextBox 24"/>
          <p:cNvSpPr txBox="1"/>
          <p:nvPr/>
        </p:nvSpPr>
        <p:spPr>
          <a:xfrm>
            <a:off x="10215562" y="3200067"/>
            <a:ext cx="188395" cy="282898"/>
          </a:xfrm>
          <a:prstGeom prst="rect">
            <a:avLst/>
          </a:prstGeom>
        </p:spPr>
        <p:txBody>
          <a:bodyPr lIns="0" tIns="0" rIns="0" bIns="0" rtlCol="0" anchor="t">
            <a:spAutoFit/>
          </a:bodyPr>
          <a:lstStyle/>
          <a:p>
            <a:pPr algn="ctr" defTabSz="609630">
              <a:lnSpc>
                <a:spcPts val="2196"/>
              </a:lnSpc>
            </a:pPr>
            <a:r>
              <a:rPr lang="en-US" sz="2440" b="1">
                <a:solidFill>
                  <a:srgbClr val="FFFFFF"/>
                </a:solidFill>
                <a:latin typeface="Eastman Grotesque Bold"/>
                <a:ea typeface="Eastman Grotesque Bold"/>
                <a:cs typeface="Eastman Grotesque Bold"/>
                <a:sym typeface="Eastman Grotesque Bold"/>
              </a:rPr>
              <a:t>3</a:t>
            </a:r>
          </a:p>
        </p:txBody>
      </p:sp>
      <p:sp>
        <p:nvSpPr>
          <p:cNvPr id="25" name="TextBox 25"/>
          <p:cNvSpPr txBox="1"/>
          <p:nvPr/>
        </p:nvSpPr>
        <p:spPr>
          <a:xfrm>
            <a:off x="1976438" y="3200067"/>
            <a:ext cx="125597" cy="282898"/>
          </a:xfrm>
          <a:prstGeom prst="rect">
            <a:avLst/>
          </a:prstGeom>
        </p:spPr>
        <p:txBody>
          <a:bodyPr lIns="0" tIns="0" rIns="0" bIns="0" rtlCol="0" anchor="t">
            <a:spAutoFit/>
          </a:bodyPr>
          <a:lstStyle/>
          <a:p>
            <a:pPr algn="ctr" defTabSz="609630">
              <a:lnSpc>
                <a:spcPts val="2196"/>
              </a:lnSpc>
            </a:pPr>
            <a:r>
              <a:rPr lang="en-US" sz="2440" b="1">
                <a:solidFill>
                  <a:srgbClr val="FFFFFF"/>
                </a:solidFill>
                <a:latin typeface="Eastman Grotesque Bold"/>
                <a:ea typeface="Eastman Grotesque Bold"/>
                <a:cs typeface="Eastman Grotesque Bold"/>
                <a:sym typeface="Eastman Grotesque Bold"/>
              </a:rPr>
              <a:t>1</a:t>
            </a:r>
          </a:p>
        </p:txBody>
      </p:sp>
      <p:sp>
        <p:nvSpPr>
          <p:cNvPr id="26" name="Freeform 26"/>
          <p:cNvSpPr/>
          <p:nvPr/>
        </p:nvSpPr>
        <p:spPr>
          <a:xfrm flipV="1">
            <a:off x="-77046" y="-46467"/>
            <a:ext cx="2022066" cy="1690953"/>
          </a:xfrm>
          <a:custGeom>
            <a:avLst/>
            <a:gdLst/>
            <a:ahLst/>
            <a:cxnLst/>
            <a:rect l="l" t="t" r="r" b="b"/>
            <a:pathLst>
              <a:path w="3033099" h="2536429">
                <a:moveTo>
                  <a:pt x="0" y="2536430"/>
                </a:moveTo>
                <a:lnTo>
                  <a:pt x="3033100" y="2536430"/>
                </a:lnTo>
                <a:lnTo>
                  <a:pt x="3033100" y="0"/>
                </a:lnTo>
                <a:lnTo>
                  <a:pt x="0" y="0"/>
                </a:lnTo>
                <a:lnTo>
                  <a:pt x="0" y="253643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609630"/>
            <a:endParaRPr lang="en-US" sz="1200">
              <a:solidFill>
                <a:prstClr val="black"/>
              </a:solidFill>
              <a:latin typeface="Calibri"/>
            </a:endParaRPr>
          </a:p>
        </p:txBody>
      </p:sp>
      <p:sp>
        <p:nvSpPr>
          <p:cNvPr id="27" name="Freeform 27"/>
          <p:cNvSpPr/>
          <p:nvPr/>
        </p:nvSpPr>
        <p:spPr>
          <a:xfrm rot="-5399999" flipV="1">
            <a:off x="-149996" y="6094204"/>
            <a:ext cx="910329" cy="761263"/>
          </a:xfrm>
          <a:custGeom>
            <a:avLst/>
            <a:gdLst/>
            <a:ahLst/>
            <a:cxnLst/>
            <a:rect l="l" t="t" r="r" b="b"/>
            <a:pathLst>
              <a:path w="1365494" h="1141894">
                <a:moveTo>
                  <a:pt x="0" y="1141894"/>
                </a:moveTo>
                <a:lnTo>
                  <a:pt x="1365494" y="1141894"/>
                </a:lnTo>
                <a:lnTo>
                  <a:pt x="1365494" y="0"/>
                </a:lnTo>
                <a:lnTo>
                  <a:pt x="0" y="0"/>
                </a:lnTo>
                <a:lnTo>
                  <a:pt x="0" y="1141894"/>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609630"/>
            <a:endParaRPr lang="en-US" sz="1200">
              <a:solidFill>
                <a:prstClr val="black"/>
              </a:solidFill>
              <a:latin typeface="Calibri"/>
            </a:endParaRPr>
          </a:p>
        </p:txBody>
      </p:sp>
      <p:sp>
        <p:nvSpPr>
          <p:cNvPr id="28" name="Freeform 28"/>
          <p:cNvSpPr/>
          <p:nvPr/>
        </p:nvSpPr>
        <p:spPr>
          <a:xfrm rot="5330406" flipV="1">
            <a:off x="10223427" y="195208"/>
            <a:ext cx="2127017" cy="1778718"/>
          </a:xfrm>
          <a:custGeom>
            <a:avLst/>
            <a:gdLst/>
            <a:ahLst/>
            <a:cxnLst/>
            <a:rect l="l" t="t" r="r" b="b"/>
            <a:pathLst>
              <a:path w="3190526" h="2668077">
                <a:moveTo>
                  <a:pt x="0" y="2668078"/>
                </a:moveTo>
                <a:lnTo>
                  <a:pt x="3190526" y="2668078"/>
                </a:lnTo>
                <a:lnTo>
                  <a:pt x="3190526" y="0"/>
                </a:lnTo>
                <a:lnTo>
                  <a:pt x="0" y="0"/>
                </a:lnTo>
                <a:lnTo>
                  <a:pt x="0" y="2668078"/>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1016819"/>
            <a:ext cx="7144119" cy="106841"/>
            <a:chOff x="0" y="0"/>
            <a:chExt cx="12228652" cy="182880"/>
          </a:xfrm>
        </p:grpSpPr>
        <p:sp>
          <p:nvSpPr>
            <p:cNvPr id="3" name="Freeform 3"/>
            <p:cNvSpPr/>
            <p:nvPr/>
          </p:nvSpPr>
          <p:spPr>
            <a:xfrm>
              <a:off x="0" y="0"/>
              <a:ext cx="12228703" cy="182880"/>
            </a:xfrm>
            <a:custGeom>
              <a:avLst/>
              <a:gdLst/>
              <a:ahLst/>
              <a:cxnLst/>
              <a:rect l="l" t="t" r="r" b="b"/>
              <a:pathLst>
                <a:path w="12228703" h="182880">
                  <a:moveTo>
                    <a:pt x="0" y="0"/>
                  </a:moveTo>
                  <a:lnTo>
                    <a:pt x="12228703" y="0"/>
                  </a:lnTo>
                  <a:lnTo>
                    <a:pt x="12228703" y="182880"/>
                  </a:lnTo>
                  <a:lnTo>
                    <a:pt x="0" y="182880"/>
                  </a:lnTo>
                  <a:close/>
                </a:path>
              </a:pathLst>
            </a:custGeom>
            <a:solidFill>
              <a:srgbClr val="606264"/>
            </a:solidFill>
            <a:ln cap="sq">
              <a:noFill/>
              <a:prstDash val="solid"/>
              <a:miter/>
            </a:ln>
          </p:spPr>
          <p:txBody>
            <a:bodyPr/>
            <a:lstStyle/>
            <a:p>
              <a:pPr defTabSz="609630"/>
              <a:endParaRPr lang="en-US" sz="1200">
                <a:solidFill>
                  <a:prstClr val="black"/>
                </a:solidFill>
                <a:latin typeface="Calibri"/>
              </a:endParaRPr>
            </a:p>
          </p:txBody>
        </p:sp>
      </p:grpSp>
      <p:grpSp>
        <p:nvGrpSpPr>
          <p:cNvPr id="4" name="Group 4"/>
          <p:cNvGrpSpPr/>
          <p:nvPr/>
        </p:nvGrpSpPr>
        <p:grpSpPr>
          <a:xfrm>
            <a:off x="0" y="61010"/>
            <a:ext cx="7458127" cy="1249581"/>
            <a:chOff x="0" y="0"/>
            <a:chExt cx="32582286" cy="5459038"/>
          </a:xfrm>
        </p:grpSpPr>
        <p:sp>
          <p:nvSpPr>
            <p:cNvPr id="5" name="Freeform 5"/>
            <p:cNvSpPr/>
            <p:nvPr/>
          </p:nvSpPr>
          <p:spPr>
            <a:xfrm>
              <a:off x="0" y="0"/>
              <a:ext cx="32582290" cy="5459042"/>
            </a:xfrm>
            <a:custGeom>
              <a:avLst/>
              <a:gdLst/>
              <a:ahLst/>
              <a:cxnLst/>
              <a:rect l="l" t="t" r="r" b="b"/>
              <a:pathLst>
                <a:path w="32582290" h="5459042">
                  <a:moveTo>
                    <a:pt x="0" y="0"/>
                  </a:moveTo>
                  <a:lnTo>
                    <a:pt x="32582290" y="0"/>
                  </a:lnTo>
                  <a:lnTo>
                    <a:pt x="32582290" y="5459042"/>
                  </a:lnTo>
                  <a:lnTo>
                    <a:pt x="0" y="5459042"/>
                  </a:lnTo>
                  <a:close/>
                </a:path>
              </a:pathLst>
            </a:custGeom>
            <a:blipFill>
              <a:blip r:embed="rId3">
                <a:alphaModFix amt="0"/>
              </a:blip>
              <a:stretch>
                <a:fillRect t="-733" r="65749" b="21070"/>
              </a:stretch>
            </a:blipFill>
          </p:spPr>
          <p:txBody>
            <a:bodyPr/>
            <a:lstStyle/>
            <a:p>
              <a:pPr defTabSz="609630"/>
              <a:endParaRPr lang="en-US" sz="1200">
                <a:solidFill>
                  <a:prstClr val="black"/>
                </a:solidFill>
                <a:latin typeface="Calibri"/>
              </a:endParaRPr>
            </a:p>
          </p:txBody>
        </p:sp>
        <p:sp>
          <p:nvSpPr>
            <p:cNvPr id="6" name="TextBox 6"/>
            <p:cNvSpPr txBox="1"/>
            <p:nvPr/>
          </p:nvSpPr>
          <p:spPr>
            <a:xfrm>
              <a:off x="0" y="-171450"/>
              <a:ext cx="32582286" cy="5630488"/>
            </a:xfrm>
            <a:prstGeom prst="rect">
              <a:avLst/>
            </a:prstGeom>
          </p:spPr>
          <p:txBody>
            <a:bodyPr lIns="0" tIns="0" rIns="0" bIns="0" rtlCol="0" anchor="ctr"/>
            <a:lstStyle/>
            <a:p>
              <a:pPr algn="ctr" defTabSz="609630">
                <a:lnSpc>
                  <a:spcPts val="7200"/>
                </a:lnSpc>
              </a:pPr>
              <a:r>
                <a:rPr lang="en-US" sz="6000" b="1">
                  <a:solidFill>
                    <a:srgbClr val="14396D"/>
                  </a:solidFill>
                  <a:latin typeface="Arial MT Pro Bold"/>
                  <a:ea typeface="Arial MT Pro Bold"/>
                  <a:cs typeface="Arial MT Pro Bold"/>
                  <a:sym typeface="Arial MT Pro Bold"/>
                </a:rPr>
                <a:t>CDI RESOURCES </a:t>
              </a:r>
            </a:p>
          </p:txBody>
        </p:sp>
      </p:grpSp>
      <p:sp>
        <p:nvSpPr>
          <p:cNvPr id="7" name="TextBox 7"/>
          <p:cNvSpPr txBox="1"/>
          <p:nvPr/>
        </p:nvSpPr>
        <p:spPr>
          <a:xfrm>
            <a:off x="492977" y="1054654"/>
            <a:ext cx="7013171" cy="6125588"/>
          </a:xfrm>
          <a:prstGeom prst="rect">
            <a:avLst/>
          </a:prstGeom>
        </p:spPr>
        <p:txBody>
          <a:bodyPr lIns="0" tIns="0" rIns="0" bIns="0" rtlCol="0" anchor="t">
            <a:spAutoFit/>
          </a:bodyPr>
          <a:lstStyle/>
          <a:p>
            <a:pPr marL="489404" lvl="1" indent="-244702" defTabSz="609630">
              <a:lnSpc>
                <a:spcPts val="5350"/>
              </a:lnSpc>
              <a:buFont typeface="Arial"/>
              <a:buChar char="•"/>
            </a:pPr>
            <a:r>
              <a:rPr lang="en-US" sz="2267" b="1">
                <a:solidFill>
                  <a:srgbClr val="14396D"/>
                </a:solidFill>
                <a:latin typeface="Arial MT Pro Bold"/>
                <a:ea typeface="Arial MT Pro Bold"/>
                <a:cs typeface="Arial MT Pro Bold"/>
                <a:sym typeface="Arial MT Pro Bold"/>
              </a:rPr>
              <a:t>Understanding your Policy</a:t>
            </a:r>
          </a:p>
          <a:p>
            <a:pPr marL="489404" lvl="1" indent="-244702" defTabSz="609630">
              <a:lnSpc>
                <a:spcPts val="5350"/>
              </a:lnSpc>
              <a:buFont typeface="Arial"/>
              <a:buChar char="•"/>
            </a:pPr>
            <a:r>
              <a:rPr lang="en-US" sz="2267" b="1">
                <a:solidFill>
                  <a:srgbClr val="14396D"/>
                </a:solidFill>
                <a:latin typeface="Arial MT Pro Bold"/>
                <a:ea typeface="Arial MT Pro Bold"/>
                <a:cs typeface="Arial MT Pro Bold"/>
                <a:sym typeface="Arial MT Pro Bold"/>
              </a:rPr>
              <a:t>Cancellation Notices </a:t>
            </a:r>
          </a:p>
          <a:p>
            <a:pPr marL="489404" lvl="1" indent="-244702" defTabSz="609630">
              <a:lnSpc>
                <a:spcPts val="5350"/>
              </a:lnSpc>
              <a:buFont typeface="Arial"/>
              <a:buChar char="•"/>
            </a:pPr>
            <a:r>
              <a:rPr lang="en-US" sz="2267" b="1">
                <a:solidFill>
                  <a:srgbClr val="14396D"/>
                </a:solidFill>
                <a:latin typeface="Arial MT Pro Bold"/>
                <a:ea typeface="Arial MT Pro Bold"/>
                <a:cs typeface="Arial MT Pro Bold"/>
                <a:sym typeface="Arial MT Pro Bold"/>
              </a:rPr>
              <a:t>How to Start a Claim</a:t>
            </a:r>
          </a:p>
          <a:p>
            <a:pPr marL="489404" lvl="1" indent="-244702" defTabSz="609630">
              <a:lnSpc>
                <a:spcPts val="5350"/>
              </a:lnSpc>
              <a:buFont typeface="Arial"/>
              <a:buChar char="•"/>
            </a:pPr>
            <a:r>
              <a:rPr lang="en-US" sz="2267" b="1">
                <a:solidFill>
                  <a:srgbClr val="14396D"/>
                </a:solidFill>
                <a:latin typeface="Arial MT Pro Bold"/>
                <a:ea typeface="Arial MT Pro Bold"/>
                <a:cs typeface="Arial MT Pro Bold"/>
                <a:sym typeface="Arial MT Pro Bold"/>
              </a:rPr>
              <a:t>Complaints regarding your Claim  </a:t>
            </a:r>
          </a:p>
          <a:p>
            <a:pPr marL="489404" lvl="1" indent="-244702" defTabSz="609630">
              <a:lnSpc>
                <a:spcPts val="5350"/>
              </a:lnSpc>
              <a:buFont typeface="Arial"/>
              <a:buChar char="•"/>
            </a:pPr>
            <a:r>
              <a:rPr lang="en-US" sz="2267" b="1">
                <a:solidFill>
                  <a:srgbClr val="14396D"/>
                </a:solidFill>
                <a:latin typeface="Arial MT Pro Bold"/>
                <a:ea typeface="Arial MT Pro Bold"/>
                <a:cs typeface="Arial MT Pro Bold"/>
                <a:sym typeface="Arial MT Pro Bold"/>
              </a:rPr>
              <a:t>Home Inventory Guide </a:t>
            </a:r>
          </a:p>
          <a:p>
            <a:pPr marL="489404" lvl="1" indent="-244702" defTabSz="609630">
              <a:lnSpc>
                <a:spcPts val="5350"/>
              </a:lnSpc>
              <a:buFont typeface="Arial"/>
              <a:buChar char="•"/>
            </a:pPr>
            <a:r>
              <a:rPr lang="en-US" sz="2267" b="1">
                <a:solidFill>
                  <a:srgbClr val="14396D"/>
                </a:solidFill>
                <a:latin typeface="Arial MT Pro Bold"/>
                <a:ea typeface="Arial MT Pro Bold"/>
                <a:cs typeface="Arial MT Pro Bold"/>
                <a:sym typeface="Arial MT Pro Bold"/>
              </a:rPr>
              <a:t>Find over 100 Admitted Carriers </a:t>
            </a:r>
          </a:p>
          <a:p>
            <a:pPr marL="489404" lvl="1" indent="-244702" defTabSz="609630">
              <a:lnSpc>
                <a:spcPts val="5350"/>
              </a:lnSpc>
              <a:buFont typeface="Arial"/>
              <a:buChar char="•"/>
            </a:pPr>
            <a:r>
              <a:rPr lang="en-US" sz="2267" b="1">
                <a:solidFill>
                  <a:srgbClr val="14396D"/>
                </a:solidFill>
                <a:latin typeface="Arial MT Pro Bold"/>
                <a:ea typeface="Arial MT Pro Bold"/>
                <a:cs typeface="Arial MT Pro Bold"/>
                <a:sym typeface="Arial MT Pro Bold"/>
              </a:rPr>
              <a:t>CA Low Cost Auto Insurance Program</a:t>
            </a:r>
          </a:p>
          <a:p>
            <a:pPr marL="489404" lvl="1" indent="-244702" defTabSz="609630">
              <a:lnSpc>
                <a:spcPts val="5350"/>
              </a:lnSpc>
              <a:buFont typeface="Arial"/>
              <a:buChar char="•"/>
            </a:pPr>
            <a:r>
              <a:rPr lang="en-US" sz="2267" b="1">
                <a:solidFill>
                  <a:srgbClr val="14396D"/>
                </a:solidFill>
                <a:latin typeface="Arial MT Pro Bold"/>
                <a:ea typeface="Arial MT Pro Bold"/>
                <a:cs typeface="Arial MT Pro Bold"/>
                <a:sym typeface="Arial MT Pro Bold"/>
              </a:rPr>
              <a:t>Senior Gateway </a:t>
            </a:r>
          </a:p>
          <a:p>
            <a:pPr defTabSz="609630">
              <a:lnSpc>
                <a:spcPts val="5350"/>
              </a:lnSpc>
            </a:pPr>
            <a:endParaRPr lang="en-US" sz="2267" b="1">
              <a:solidFill>
                <a:srgbClr val="14396D"/>
              </a:solidFill>
              <a:latin typeface="Arial MT Pro Bold"/>
              <a:ea typeface="Arial MT Pro Bold"/>
              <a:cs typeface="Arial MT Pro Bold"/>
              <a:sym typeface="Arial MT Pro Bold"/>
            </a:endParaRPr>
          </a:p>
        </p:txBody>
      </p:sp>
      <p:sp>
        <p:nvSpPr>
          <p:cNvPr id="8" name="Freeform 8"/>
          <p:cNvSpPr/>
          <p:nvPr/>
        </p:nvSpPr>
        <p:spPr>
          <a:xfrm>
            <a:off x="7355592" y="3461117"/>
            <a:ext cx="1716081" cy="1792831"/>
          </a:xfrm>
          <a:custGeom>
            <a:avLst/>
            <a:gdLst/>
            <a:ahLst/>
            <a:cxnLst/>
            <a:rect l="l" t="t" r="r" b="b"/>
            <a:pathLst>
              <a:path w="2574121" h="2689246">
                <a:moveTo>
                  <a:pt x="0" y="0"/>
                </a:moveTo>
                <a:lnTo>
                  <a:pt x="2574120" y="0"/>
                </a:lnTo>
                <a:lnTo>
                  <a:pt x="2574120" y="2689246"/>
                </a:lnTo>
                <a:lnTo>
                  <a:pt x="0" y="2689246"/>
                </a:lnTo>
                <a:lnTo>
                  <a:pt x="0" y="0"/>
                </a:lnTo>
                <a:close/>
              </a:path>
            </a:pathLst>
          </a:custGeom>
          <a:blipFill>
            <a:blip r:embed="rId4"/>
            <a:stretch>
              <a:fillRect l="-200150" t="-21955" r="-90524" b="-11731"/>
            </a:stretch>
          </a:blipFill>
        </p:spPr>
        <p:txBody>
          <a:bodyPr/>
          <a:lstStyle/>
          <a:p>
            <a:pPr defTabSz="609630"/>
            <a:endParaRPr lang="en-US" sz="1200">
              <a:solidFill>
                <a:prstClr val="black"/>
              </a:solidFill>
              <a:latin typeface="Calibri"/>
            </a:endParaRPr>
          </a:p>
        </p:txBody>
      </p:sp>
      <p:sp>
        <p:nvSpPr>
          <p:cNvPr id="9" name="Freeform 9"/>
          <p:cNvSpPr/>
          <p:nvPr/>
        </p:nvSpPr>
        <p:spPr>
          <a:xfrm rot="-2392970">
            <a:off x="5153183" y="1921671"/>
            <a:ext cx="1032309" cy="1137202"/>
          </a:xfrm>
          <a:custGeom>
            <a:avLst/>
            <a:gdLst/>
            <a:ahLst/>
            <a:cxnLst/>
            <a:rect l="l" t="t" r="r" b="b"/>
            <a:pathLst>
              <a:path w="1548464" h="1705803">
                <a:moveTo>
                  <a:pt x="0" y="0"/>
                </a:moveTo>
                <a:lnTo>
                  <a:pt x="1548464" y="0"/>
                </a:lnTo>
                <a:lnTo>
                  <a:pt x="1548464" y="1705802"/>
                </a:lnTo>
                <a:lnTo>
                  <a:pt x="0" y="1705802"/>
                </a:lnTo>
                <a:lnTo>
                  <a:pt x="0" y="0"/>
                </a:lnTo>
                <a:close/>
              </a:path>
            </a:pathLst>
          </a:custGeom>
          <a:blipFill>
            <a:blip r:embed="rId5"/>
            <a:stretch>
              <a:fillRect r="-8100" b="-27440"/>
            </a:stretch>
          </a:blipFill>
        </p:spPr>
        <p:txBody>
          <a:bodyPr/>
          <a:lstStyle/>
          <a:p>
            <a:pPr defTabSz="609630"/>
            <a:endParaRPr lang="en-US" sz="1200">
              <a:solidFill>
                <a:prstClr val="black"/>
              </a:solidFill>
              <a:latin typeface="Calibri"/>
            </a:endParaRPr>
          </a:p>
        </p:txBody>
      </p:sp>
      <p:sp>
        <p:nvSpPr>
          <p:cNvPr id="10" name="Freeform 10"/>
          <p:cNvSpPr/>
          <p:nvPr/>
        </p:nvSpPr>
        <p:spPr>
          <a:xfrm rot="1174985">
            <a:off x="6096000" y="2016704"/>
            <a:ext cx="1288693" cy="947134"/>
          </a:xfrm>
          <a:custGeom>
            <a:avLst/>
            <a:gdLst/>
            <a:ahLst/>
            <a:cxnLst/>
            <a:rect l="l" t="t" r="r" b="b"/>
            <a:pathLst>
              <a:path w="1933039" h="1420701">
                <a:moveTo>
                  <a:pt x="0" y="0"/>
                </a:moveTo>
                <a:lnTo>
                  <a:pt x="1933039" y="0"/>
                </a:lnTo>
                <a:lnTo>
                  <a:pt x="1933039" y="1420702"/>
                </a:lnTo>
                <a:lnTo>
                  <a:pt x="0" y="1420702"/>
                </a:lnTo>
                <a:lnTo>
                  <a:pt x="0" y="0"/>
                </a:lnTo>
                <a:close/>
              </a:path>
            </a:pathLst>
          </a:custGeom>
          <a:blipFill>
            <a:blip r:embed="rId6"/>
            <a:stretch>
              <a:fillRect t="-61429" b="-14703"/>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7816044" y="1123496"/>
            <a:ext cx="4956717" cy="1955792"/>
          </a:xfrm>
          <a:prstGeom prst="rect">
            <a:avLst/>
          </a:prstGeom>
        </p:spPr>
        <p:txBody>
          <a:bodyPr lIns="0" tIns="0" rIns="0" bIns="0" rtlCol="0" anchor="t">
            <a:spAutoFit/>
          </a:bodyPr>
          <a:lstStyle/>
          <a:p>
            <a:pPr defTabSz="609630">
              <a:lnSpc>
                <a:spcPts val="3080"/>
              </a:lnSpc>
            </a:pPr>
            <a:endParaRPr sz="1200">
              <a:solidFill>
                <a:prstClr val="black"/>
              </a:solidFill>
              <a:latin typeface="Calibri"/>
            </a:endParaRPr>
          </a:p>
          <a:p>
            <a:pPr marL="475010" lvl="1" indent="-237505" defTabSz="609630">
              <a:lnSpc>
                <a:spcPts val="4312"/>
              </a:lnSpc>
              <a:buFont typeface="Arial"/>
              <a:buChar char="•"/>
            </a:pPr>
            <a:r>
              <a:rPr lang="en-US" sz="2200" b="1">
                <a:solidFill>
                  <a:srgbClr val="14396D"/>
                </a:solidFill>
                <a:latin typeface="Arial MT Pro Bold"/>
                <a:ea typeface="Arial MT Pro Bold"/>
                <a:cs typeface="Arial MT Pro Bold"/>
                <a:sym typeface="Arial MT Pro Bold"/>
              </a:rPr>
              <a:t>Information Guides</a:t>
            </a:r>
          </a:p>
          <a:p>
            <a:pPr marL="475010" lvl="1" indent="-237505" defTabSz="609630">
              <a:lnSpc>
                <a:spcPts val="4202"/>
              </a:lnSpc>
              <a:buFont typeface="Arial"/>
              <a:buChar char="•"/>
            </a:pPr>
            <a:r>
              <a:rPr lang="en-US" sz="2200" b="1">
                <a:solidFill>
                  <a:srgbClr val="14396D"/>
                </a:solidFill>
                <a:latin typeface="Arial MT Pro Bold"/>
                <a:ea typeface="Arial MT Pro Bold"/>
                <a:cs typeface="Arial MT Pro Bold"/>
                <a:sym typeface="Arial MT Pro Bold"/>
              </a:rPr>
              <a:t>General Questions</a:t>
            </a:r>
          </a:p>
          <a:p>
            <a:pPr marL="475010" lvl="1" indent="-237505" defTabSz="609630">
              <a:lnSpc>
                <a:spcPts val="4202"/>
              </a:lnSpc>
              <a:buFont typeface="Arial"/>
              <a:buChar char="•"/>
            </a:pPr>
            <a:r>
              <a:rPr lang="en-US" sz="2200" b="1">
                <a:solidFill>
                  <a:srgbClr val="14396D"/>
                </a:solidFill>
                <a:latin typeface="Arial MT Pro Bold"/>
                <a:ea typeface="Arial MT Pro Bold"/>
                <a:cs typeface="Arial MT Pro Bold"/>
                <a:sym typeface="Arial MT Pro Bold"/>
              </a:rPr>
              <a:t> Home Hardening Grants</a:t>
            </a:r>
          </a:p>
        </p:txBody>
      </p:sp>
      <p:sp>
        <p:nvSpPr>
          <p:cNvPr id="12" name="Freeform 12"/>
          <p:cNvSpPr/>
          <p:nvPr/>
        </p:nvSpPr>
        <p:spPr>
          <a:xfrm>
            <a:off x="10876687" y="530455"/>
            <a:ext cx="546100" cy="546100"/>
          </a:xfrm>
          <a:custGeom>
            <a:avLst/>
            <a:gdLst/>
            <a:ahLst/>
            <a:cxnLst/>
            <a:rect l="l" t="t" r="r" b="b"/>
            <a:pathLst>
              <a:path w="819150" h="819150">
                <a:moveTo>
                  <a:pt x="0" y="0"/>
                </a:moveTo>
                <a:lnTo>
                  <a:pt x="819150" y="0"/>
                </a:lnTo>
                <a:lnTo>
                  <a:pt x="819150" y="819150"/>
                </a:lnTo>
                <a:lnTo>
                  <a:pt x="0" y="819150"/>
                </a:lnTo>
                <a:lnTo>
                  <a:pt x="0" y="0"/>
                </a:lnTo>
                <a:close/>
              </a:path>
            </a:pathLst>
          </a:custGeom>
          <a:blipFill>
            <a:blip r:embed="rId7">
              <a:alphaModFix amt="68000"/>
            </a:blip>
            <a:stretch>
              <a:fillRect/>
            </a:stretch>
          </a:blipFill>
        </p:spPr>
        <p:txBody>
          <a:bodyPr/>
          <a:lstStyle/>
          <a:p>
            <a:pPr defTabSz="609630"/>
            <a:endParaRPr lang="en-US" sz="1200">
              <a:solidFill>
                <a:prstClr val="black"/>
              </a:solidFill>
              <a:latin typeface="Calibri"/>
            </a:endParaRPr>
          </a:p>
        </p:txBody>
      </p:sp>
      <p:sp>
        <p:nvSpPr>
          <p:cNvPr id="13" name="TextBox 13"/>
          <p:cNvSpPr txBox="1"/>
          <p:nvPr/>
        </p:nvSpPr>
        <p:spPr>
          <a:xfrm>
            <a:off x="4482790" y="6105208"/>
            <a:ext cx="3150890" cy="1077987"/>
          </a:xfrm>
          <a:prstGeom prst="rect">
            <a:avLst/>
          </a:prstGeom>
        </p:spPr>
        <p:txBody>
          <a:bodyPr lIns="0" tIns="0" rIns="0" bIns="0" rtlCol="0" anchor="t">
            <a:spAutoFit/>
          </a:bodyPr>
          <a:lstStyle/>
          <a:p>
            <a:pPr algn="ctr" defTabSz="609630">
              <a:lnSpc>
                <a:spcPts val="4457"/>
              </a:lnSpc>
              <a:spcBef>
                <a:spcPct val="0"/>
              </a:spcBef>
            </a:pPr>
            <a:r>
              <a:rPr lang="en-US" sz="2333" b="1">
                <a:solidFill>
                  <a:srgbClr val="FFFFFF"/>
                </a:solidFill>
                <a:latin typeface="Arial MT Pro Bold"/>
                <a:ea typeface="Arial MT Pro Bold"/>
                <a:cs typeface="Arial MT Pro Bold"/>
                <a:sym typeface="Arial MT Pro Bold"/>
              </a:rPr>
              <a:t>www.insurance.ca.gov</a:t>
            </a:r>
          </a:p>
        </p:txBody>
      </p:sp>
      <p:sp>
        <p:nvSpPr>
          <p:cNvPr id="14" name="Freeform 14"/>
          <p:cNvSpPr/>
          <p:nvPr/>
        </p:nvSpPr>
        <p:spPr>
          <a:xfrm rot="-10800000" flipV="1">
            <a:off x="7160661" y="3085517"/>
            <a:ext cx="5031339" cy="4207457"/>
          </a:xfrm>
          <a:custGeom>
            <a:avLst/>
            <a:gdLst/>
            <a:ahLst/>
            <a:cxnLst/>
            <a:rect l="l" t="t" r="r" b="b"/>
            <a:pathLst>
              <a:path w="7547009" h="6311186">
                <a:moveTo>
                  <a:pt x="0" y="6311185"/>
                </a:moveTo>
                <a:lnTo>
                  <a:pt x="7547009" y="6311185"/>
                </a:lnTo>
                <a:lnTo>
                  <a:pt x="7547009" y="0"/>
                </a:lnTo>
                <a:lnTo>
                  <a:pt x="0" y="0"/>
                </a:lnTo>
                <a:lnTo>
                  <a:pt x="0" y="6311185"/>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flipV="1">
            <a:off x="0" y="0"/>
            <a:ext cx="1050670" cy="878623"/>
          </a:xfrm>
          <a:custGeom>
            <a:avLst/>
            <a:gdLst/>
            <a:ahLst/>
            <a:cxnLst/>
            <a:rect l="l" t="t" r="r" b="b"/>
            <a:pathLst>
              <a:path w="1576005" h="1317934">
                <a:moveTo>
                  <a:pt x="0" y="1317934"/>
                </a:moveTo>
                <a:lnTo>
                  <a:pt x="1576005" y="1317934"/>
                </a:lnTo>
                <a:lnTo>
                  <a:pt x="1576005" y="0"/>
                </a:lnTo>
                <a:lnTo>
                  <a:pt x="0" y="0"/>
                </a:lnTo>
                <a:lnTo>
                  <a:pt x="0" y="1317934"/>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16" name="Freeform 16"/>
          <p:cNvSpPr/>
          <p:nvPr/>
        </p:nvSpPr>
        <p:spPr>
          <a:xfrm rot="-5400000" flipV="1">
            <a:off x="-116663" y="5384344"/>
            <a:ext cx="1592623" cy="1331831"/>
          </a:xfrm>
          <a:custGeom>
            <a:avLst/>
            <a:gdLst/>
            <a:ahLst/>
            <a:cxnLst/>
            <a:rect l="l" t="t" r="r" b="b"/>
            <a:pathLst>
              <a:path w="2388935" h="1997747">
                <a:moveTo>
                  <a:pt x="0" y="1997747"/>
                </a:moveTo>
                <a:lnTo>
                  <a:pt x="2388936" y="1997747"/>
                </a:lnTo>
                <a:lnTo>
                  <a:pt x="2388936" y="0"/>
                </a:lnTo>
                <a:lnTo>
                  <a:pt x="0" y="0"/>
                </a:lnTo>
                <a:lnTo>
                  <a:pt x="0" y="1997747"/>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17" name="Freeform 17"/>
          <p:cNvSpPr/>
          <p:nvPr/>
        </p:nvSpPr>
        <p:spPr>
          <a:xfrm rot="5400000" flipV="1">
            <a:off x="10119046" y="-16901"/>
            <a:ext cx="2141763" cy="1791049"/>
          </a:xfrm>
          <a:custGeom>
            <a:avLst/>
            <a:gdLst/>
            <a:ahLst/>
            <a:cxnLst/>
            <a:rect l="l" t="t" r="r" b="b"/>
            <a:pathLst>
              <a:path w="3212644" h="2686573">
                <a:moveTo>
                  <a:pt x="0" y="2686573"/>
                </a:moveTo>
                <a:lnTo>
                  <a:pt x="3212644" y="2686573"/>
                </a:lnTo>
                <a:lnTo>
                  <a:pt x="3212644" y="0"/>
                </a:lnTo>
                <a:lnTo>
                  <a:pt x="0" y="0"/>
                </a:lnTo>
                <a:lnTo>
                  <a:pt x="0" y="2686573"/>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54267" y="1848784"/>
            <a:ext cx="3747052" cy="3974182"/>
            <a:chOff x="0" y="0"/>
            <a:chExt cx="1480317" cy="1570047"/>
          </a:xfrm>
        </p:grpSpPr>
        <p:sp>
          <p:nvSpPr>
            <p:cNvPr id="3" name="Freeform 3"/>
            <p:cNvSpPr/>
            <p:nvPr/>
          </p:nvSpPr>
          <p:spPr>
            <a:xfrm>
              <a:off x="0" y="0"/>
              <a:ext cx="1480317" cy="1570047"/>
            </a:xfrm>
            <a:custGeom>
              <a:avLst/>
              <a:gdLst/>
              <a:ahLst/>
              <a:cxnLst/>
              <a:rect l="l" t="t" r="r" b="b"/>
              <a:pathLst>
                <a:path w="1480317" h="1570047">
                  <a:moveTo>
                    <a:pt x="0" y="0"/>
                  </a:moveTo>
                  <a:lnTo>
                    <a:pt x="1480317" y="0"/>
                  </a:lnTo>
                  <a:lnTo>
                    <a:pt x="1480317" y="1570047"/>
                  </a:lnTo>
                  <a:lnTo>
                    <a:pt x="0" y="1570047"/>
                  </a:lnTo>
                  <a:close/>
                </a:path>
              </a:pathLst>
            </a:custGeom>
            <a:solidFill>
              <a:srgbClr val="0B3B60"/>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1480317" cy="1531947"/>
            </a:xfrm>
            <a:prstGeom prst="rect">
              <a:avLst/>
            </a:prstGeom>
          </p:spPr>
          <p:txBody>
            <a:bodyPr lIns="33867" tIns="33867" rIns="33867" bIns="33867" rtlCol="0" anchor="ctr"/>
            <a:lstStyle/>
            <a:p>
              <a:pPr algn="ctr" defTabSz="609630">
                <a:lnSpc>
                  <a:spcPts val="1727"/>
                </a:lnSpc>
              </a:pPr>
              <a:endParaRPr sz="1200">
                <a:solidFill>
                  <a:prstClr val="black"/>
                </a:solidFill>
                <a:latin typeface="Calibri"/>
              </a:endParaRPr>
            </a:p>
          </p:txBody>
        </p:sp>
      </p:grpSp>
      <p:sp>
        <p:nvSpPr>
          <p:cNvPr id="5" name="TextBox 5"/>
          <p:cNvSpPr txBox="1"/>
          <p:nvPr/>
        </p:nvSpPr>
        <p:spPr>
          <a:xfrm>
            <a:off x="227780" y="171450"/>
            <a:ext cx="6827910" cy="2625078"/>
          </a:xfrm>
          <a:prstGeom prst="rect">
            <a:avLst/>
          </a:prstGeom>
        </p:spPr>
        <p:txBody>
          <a:bodyPr lIns="0" tIns="0" rIns="0" bIns="0" rtlCol="0" anchor="t">
            <a:spAutoFit/>
          </a:bodyPr>
          <a:lstStyle/>
          <a:p>
            <a:pPr defTabSz="609630">
              <a:lnSpc>
                <a:spcPts val="6762"/>
              </a:lnSpc>
            </a:pPr>
            <a:r>
              <a:rPr lang="en-US" sz="7772" b="1" spc="-381">
                <a:solidFill>
                  <a:srgbClr val="14386D"/>
                </a:solidFill>
                <a:latin typeface="Poppins Bold"/>
                <a:ea typeface="Poppins Bold"/>
                <a:cs typeface="Poppins Bold"/>
                <a:sym typeface="Poppins Bold"/>
              </a:rPr>
              <a:t>CONSUMER ALERTS</a:t>
            </a:r>
          </a:p>
          <a:p>
            <a:pPr defTabSz="609630">
              <a:lnSpc>
                <a:spcPts val="6762"/>
              </a:lnSpc>
            </a:pPr>
            <a:endParaRPr lang="en-US" sz="7772" b="1" spc="-381">
              <a:solidFill>
                <a:srgbClr val="14386D"/>
              </a:solidFill>
              <a:latin typeface="Poppins Bold"/>
              <a:ea typeface="Poppins Bold"/>
              <a:cs typeface="Poppins Bold"/>
              <a:sym typeface="Poppins Bold"/>
            </a:endParaRPr>
          </a:p>
        </p:txBody>
      </p:sp>
      <p:sp>
        <p:nvSpPr>
          <p:cNvPr id="6" name="Freeform 6"/>
          <p:cNvSpPr/>
          <p:nvPr/>
        </p:nvSpPr>
        <p:spPr>
          <a:xfrm>
            <a:off x="12008185" y="6275918"/>
            <a:ext cx="31750" cy="515609"/>
          </a:xfrm>
          <a:custGeom>
            <a:avLst/>
            <a:gdLst/>
            <a:ahLst/>
            <a:cxnLst/>
            <a:rect l="l" t="t" r="r" b="b"/>
            <a:pathLst>
              <a:path w="47625" h="773413">
                <a:moveTo>
                  <a:pt x="0" y="0"/>
                </a:moveTo>
                <a:lnTo>
                  <a:pt x="47625" y="0"/>
                </a:lnTo>
                <a:lnTo>
                  <a:pt x="47625" y="773412"/>
                </a:lnTo>
                <a:lnTo>
                  <a:pt x="0" y="773412"/>
                </a:lnTo>
                <a:lnTo>
                  <a:pt x="0" y="0"/>
                </a:lnTo>
                <a:close/>
              </a:path>
            </a:pathLst>
          </a:custGeom>
          <a:blipFill>
            <a:blip r:embed="rId2"/>
            <a:stretch>
              <a:fillRect l="-1523963"/>
            </a:stretch>
          </a:blipFill>
        </p:spPr>
        <p:txBody>
          <a:bodyPr/>
          <a:lstStyle/>
          <a:p>
            <a:pPr defTabSz="609630"/>
            <a:endParaRPr lang="en-US" sz="1200">
              <a:solidFill>
                <a:prstClr val="black"/>
              </a:solidFill>
              <a:latin typeface="Calibri"/>
            </a:endParaRPr>
          </a:p>
        </p:txBody>
      </p:sp>
      <p:grpSp>
        <p:nvGrpSpPr>
          <p:cNvPr id="7" name="Group 7"/>
          <p:cNvGrpSpPr/>
          <p:nvPr/>
        </p:nvGrpSpPr>
        <p:grpSpPr>
          <a:xfrm>
            <a:off x="3641735" y="1989962"/>
            <a:ext cx="3372117" cy="3602947"/>
            <a:chOff x="0" y="0"/>
            <a:chExt cx="6744235" cy="7205893"/>
          </a:xfrm>
        </p:grpSpPr>
        <p:sp>
          <p:nvSpPr>
            <p:cNvPr id="8" name="Freeform 8"/>
            <p:cNvSpPr/>
            <p:nvPr/>
          </p:nvSpPr>
          <p:spPr>
            <a:xfrm>
              <a:off x="0" y="0"/>
              <a:ext cx="6744208" cy="7205853"/>
            </a:xfrm>
            <a:custGeom>
              <a:avLst/>
              <a:gdLst/>
              <a:ahLst/>
              <a:cxnLst/>
              <a:rect l="l" t="t" r="r" b="b"/>
              <a:pathLst>
                <a:path w="6744208" h="7205853">
                  <a:moveTo>
                    <a:pt x="0" y="0"/>
                  </a:moveTo>
                  <a:lnTo>
                    <a:pt x="6744208" y="0"/>
                  </a:lnTo>
                  <a:lnTo>
                    <a:pt x="6744208" y="7205853"/>
                  </a:lnTo>
                  <a:lnTo>
                    <a:pt x="0" y="7205853"/>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sp>
        <p:nvSpPr>
          <p:cNvPr id="9" name="TextBox 9"/>
          <p:cNvSpPr txBox="1"/>
          <p:nvPr/>
        </p:nvSpPr>
        <p:spPr>
          <a:xfrm>
            <a:off x="576793" y="2892294"/>
            <a:ext cx="2789138" cy="1206356"/>
          </a:xfrm>
          <a:prstGeom prst="rect">
            <a:avLst/>
          </a:prstGeom>
        </p:spPr>
        <p:txBody>
          <a:bodyPr lIns="0" tIns="0" rIns="0" bIns="0" rtlCol="0" anchor="t">
            <a:spAutoFit/>
          </a:bodyPr>
          <a:lstStyle/>
          <a:p>
            <a:pPr algn="ctr" defTabSz="609630">
              <a:lnSpc>
                <a:spcPts val="3199"/>
              </a:lnSpc>
            </a:pPr>
            <a:r>
              <a:rPr lang="en-US" sz="2666" b="1">
                <a:solidFill>
                  <a:srgbClr val="14386D"/>
                </a:solidFill>
                <a:latin typeface="Open Sauce Bold"/>
                <a:ea typeface="Open Sauce Bold"/>
                <a:cs typeface="Open Sauce Bold"/>
                <a:sym typeface="Open Sauce Bold"/>
              </a:rPr>
              <a:t>STAY INFORMED</a:t>
            </a:r>
          </a:p>
          <a:p>
            <a:pPr algn="ctr" defTabSz="609630">
              <a:lnSpc>
                <a:spcPts val="3199"/>
              </a:lnSpc>
            </a:pPr>
            <a:r>
              <a:rPr lang="en-US" sz="2666" b="1">
                <a:solidFill>
                  <a:srgbClr val="14386D"/>
                </a:solidFill>
                <a:latin typeface="Open Sauce Bold"/>
                <a:ea typeface="Open Sauce Bold"/>
                <a:cs typeface="Open Sauce Bold"/>
                <a:sym typeface="Open Sauce Bold"/>
              </a:rPr>
              <a:t>SIGN UP!</a:t>
            </a:r>
          </a:p>
        </p:txBody>
      </p:sp>
      <p:sp>
        <p:nvSpPr>
          <p:cNvPr id="10" name="TextBox 10"/>
          <p:cNvSpPr txBox="1"/>
          <p:nvPr/>
        </p:nvSpPr>
        <p:spPr>
          <a:xfrm>
            <a:off x="7426570" y="784868"/>
            <a:ext cx="4216545" cy="4765022"/>
          </a:xfrm>
          <a:prstGeom prst="rect">
            <a:avLst/>
          </a:prstGeom>
        </p:spPr>
        <p:txBody>
          <a:bodyPr lIns="0" tIns="0" rIns="0" bIns="0" rtlCol="0" anchor="t">
            <a:spAutoFit/>
          </a:bodyPr>
          <a:lstStyle/>
          <a:p>
            <a:pPr algn="ctr" defTabSz="609630">
              <a:lnSpc>
                <a:spcPts val="3405"/>
              </a:lnSpc>
            </a:pPr>
            <a:r>
              <a:rPr lang="en-US" sz="2665" b="1">
                <a:solidFill>
                  <a:srgbClr val="14386D"/>
                </a:solidFill>
                <a:latin typeface="Open Sauce Bold"/>
                <a:ea typeface="Open Sauce Bold"/>
                <a:cs typeface="Open Sauce Bold"/>
                <a:sym typeface="Open Sauce Bold"/>
              </a:rPr>
              <a:t> NEW REGULATIONS,</a:t>
            </a:r>
          </a:p>
          <a:p>
            <a:pPr algn="ctr" defTabSz="609630">
              <a:lnSpc>
                <a:spcPts val="3405"/>
              </a:lnSpc>
            </a:pPr>
            <a:endParaRPr lang="en-US" sz="2665" b="1">
              <a:solidFill>
                <a:srgbClr val="14386D"/>
              </a:solidFill>
              <a:latin typeface="Open Sauce Bold"/>
              <a:ea typeface="Open Sauce Bold"/>
              <a:cs typeface="Open Sauce Bold"/>
              <a:sym typeface="Open Sauce Bold"/>
            </a:endParaRPr>
          </a:p>
          <a:p>
            <a:pPr algn="ctr" defTabSz="609630">
              <a:lnSpc>
                <a:spcPts val="3405"/>
              </a:lnSpc>
            </a:pPr>
            <a:r>
              <a:rPr lang="en-US" sz="2665" b="1">
                <a:solidFill>
                  <a:srgbClr val="14386D"/>
                </a:solidFill>
                <a:latin typeface="Open Sauce Bold"/>
                <a:ea typeface="Open Sauce Bold"/>
                <a:cs typeface="Open Sauce Bold"/>
                <a:sym typeface="Open Sauce Bold"/>
              </a:rPr>
              <a:t>CONSUMER SAFETY EDUCATION,</a:t>
            </a:r>
          </a:p>
          <a:p>
            <a:pPr algn="ctr" defTabSz="609630">
              <a:lnSpc>
                <a:spcPts val="3405"/>
              </a:lnSpc>
            </a:pPr>
            <a:r>
              <a:rPr lang="en-US" sz="2665" b="1">
                <a:solidFill>
                  <a:srgbClr val="14386D"/>
                </a:solidFill>
                <a:latin typeface="Open Sauce Bold"/>
                <a:ea typeface="Open Sauce Bold"/>
                <a:cs typeface="Open Sauce Bold"/>
                <a:sym typeface="Open Sauce Bold"/>
              </a:rPr>
              <a:t> </a:t>
            </a:r>
          </a:p>
          <a:p>
            <a:pPr algn="ctr" defTabSz="609630">
              <a:lnSpc>
                <a:spcPts val="3405"/>
              </a:lnSpc>
            </a:pPr>
            <a:r>
              <a:rPr lang="en-US" sz="2665" b="1">
                <a:solidFill>
                  <a:srgbClr val="14386D"/>
                </a:solidFill>
                <a:latin typeface="Open Sauce Bold"/>
                <a:ea typeface="Open Sauce Bold"/>
                <a:cs typeface="Open Sauce Bold"/>
                <a:sym typeface="Open Sauce Bold"/>
              </a:rPr>
              <a:t>FRAUD PREVENTION, </a:t>
            </a:r>
          </a:p>
          <a:p>
            <a:pPr algn="ctr" defTabSz="609630">
              <a:lnSpc>
                <a:spcPts val="3405"/>
              </a:lnSpc>
            </a:pPr>
            <a:endParaRPr lang="en-US" sz="2665" b="1">
              <a:solidFill>
                <a:srgbClr val="14386D"/>
              </a:solidFill>
              <a:latin typeface="Open Sauce Bold"/>
              <a:ea typeface="Open Sauce Bold"/>
              <a:cs typeface="Open Sauce Bold"/>
              <a:sym typeface="Open Sauce Bold"/>
            </a:endParaRPr>
          </a:p>
          <a:p>
            <a:pPr algn="ctr" defTabSz="609630">
              <a:lnSpc>
                <a:spcPts val="3405"/>
              </a:lnSpc>
            </a:pPr>
            <a:r>
              <a:rPr lang="en-US" sz="2665" b="1">
                <a:solidFill>
                  <a:srgbClr val="14386D"/>
                </a:solidFill>
                <a:latin typeface="Open Sauce Bold"/>
                <a:ea typeface="Open Sauce Bold"/>
                <a:cs typeface="Open Sauce Bold"/>
                <a:sym typeface="Open Sauce Bold"/>
              </a:rPr>
              <a:t>UNFAIR AND DECEPTIVE BUSINESS PRACTICES, </a:t>
            </a:r>
          </a:p>
          <a:p>
            <a:pPr algn="ctr" defTabSz="609630">
              <a:lnSpc>
                <a:spcPts val="3405"/>
              </a:lnSpc>
            </a:pPr>
            <a:endParaRPr lang="en-US" sz="2665" b="1">
              <a:solidFill>
                <a:srgbClr val="14386D"/>
              </a:solidFill>
              <a:latin typeface="Open Sauce Bold"/>
              <a:ea typeface="Open Sauce Bold"/>
              <a:cs typeface="Open Sauce Bold"/>
              <a:sym typeface="Open Sauce Bold"/>
            </a:endParaRPr>
          </a:p>
          <a:p>
            <a:pPr algn="ctr" defTabSz="609630">
              <a:lnSpc>
                <a:spcPts val="3408"/>
              </a:lnSpc>
            </a:pPr>
            <a:r>
              <a:rPr lang="en-US" sz="2665" b="1">
                <a:solidFill>
                  <a:srgbClr val="14386D"/>
                </a:solidFill>
                <a:latin typeface="Open Sauce Bold"/>
                <a:ea typeface="Open Sauce Bold"/>
                <a:cs typeface="Open Sauce Bold"/>
                <a:sym typeface="Open Sauce Bold"/>
              </a:rPr>
              <a:t>INSURANCE ISSUES </a:t>
            </a:r>
          </a:p>
        </p:txBody>
      </p:sp>
      <p:sp>
        <p:nvSpPr>
          <p:cNvPr id="11" name="TextBox 11"/>
          <p:cNvSpPr txBox="1"/>
          <p:nvPr/>
        </p:nvSpPr>
        <p:spPr>
          <a:xfrm>
            <a:off x="2571499" y="5822965"/>
            <a:ext cx="5910154" cy="337400"/>
          </a:xfrm>
          <a:prstGeom prst="rect">
            <a:avLst/>
          </a:prstGeom>
        </p:spPr>
        <p:txBody>
          <a:bodyPr lIns="0" tIns="0" rIns="0" bIns="0" rtlCol="0" anchor="t">
            <a:spAutoFit/>
          </a:bodyPr>
          <a:lstStyle/>
          <a:p>
            <a:pPr algn="ctr" defTabSz="609630">
              <a:lnSpc>
                <a:spcPts val="2799"/>
              </a:lnSpc>
            </a:pPr>
            <a:r>
              <a:rPr lang="en-US" sz="2333" b="1">
                <a:solidFill>
                  <a:srgbClr val="14386D"/>
                </a:solidFill>
                <a:latin typeface="Open Sauce Bold"/>
                <a:ea typeface="Open Sauce Bold"/>
                <a:cs typeface="Open Sauce Bold"/>
                <a:sym typeface="Open Sauce Bold"/>
              </a:rPr>
              <a:t>www.surveymonkey.com/r/CDIALERT</a:t>
            </a:r>
          </a:p>
        </p:txBody>
      </p:sp>
      <p:sp>
        <p:nvSpPr>
          <p:cNvPr id="12" name="Freeform 12"/>
          <p:cNvSpPr/>
          <p:nvPr/>
        </p:nvSpPr>
        <p:spPr>
          <a:xfrm rot="-5400000" flipV="1">
            <a:off x="-329549" y="3325821"/>
            <a:ext cx="4025029" cy="3365931"/>
          </a:xfrm>
          <a:custGeom>
            <a:avLst/>
            <a:gdLst/>
            <a:ahLst/>
            <a:cxnLst/>
            <a:rect l="l" t="t" r="r" b="b"/>
            <a:pathLst>
              <a:path w="6037544" h="5048896">
                <a:moveTo>
                  <a:pt x="0" y="5048896"/>
                </a:moveTo>
                <a:lnTo>
                  <a:pt x="6037544" y="5048896"/>
                </a:lnTo>
                <a:lnTo>
                  <a:pt x="6037544" y="0"/>
                </a:lnTo>
                <a:lnTo>
                  <a:pt x="0" y="0"/>
                </a:lnTo>
                <a:lnTo>
                  <a:pt x="0" y="5048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rot="5400000" flipV="1">
            <a:off x="10746356" y="151905"/>
            <a:ext cx="1574561" cy="1316727"/>
          </a:xfrm>
          <a:custGeom>
            <a:avLst/>
            <a:gdLst/>
            <a:ahLst/>
            <a:cxnLst/>
            <a:rect l="l" t="t" r="r" b="b"/>
            <a:pathLst>
              <a:path w="2361842" h="1975091">
                <a:moveTo>
                  <a:pt x="0" y="1975091"/>
                </a:moveTo>
                <a:lnTo>
                  <a:pt x="2361842" y="1975091"/>
                </a:lnTo>
                <a:lnTo>
                  <a:pt x="2361842" y="0"/>
                </a:lnTo>
                <a:lnTo>
                  <a:pt x="0" y="0"/>
                </a:lnTo>
                <a:lnTo>
                  <a:pt x="0" y="1975091"/>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94292" y="5129346"/>
            <a:ext cx="4204023" cy="975185"/>
            <a:chOff x="0" y="0"/>
            <a:chExt cx="1660848" cy="385258"/>
          </a:xfrm>
        </p:grpSpPr>
        <p:sp>
          <p:nvSpPr>
            <p:cNvPr id="3" name="Freeform 3"/>
            <p:cNvSpPr/>
            <p:nvPr/>
          </p:nvSpPr>
          <p:spPr>
            <a:xfrm>
              <a:off x="0" y="0"/>
              <a:ext cx="1660848" cy="385258"/>
            </a:xfrm>
            <a:custGeom>
              <a:avLst/>
              <a:gdLst/>
              <a:ahLst/>
              <a:cxnLst/>
              <a:rect l="l" t="t" r="r" b="b"/>
              <a:pathLst>
                <a:path w="1660848" h="385258">
                  <a:moveTo>
                    <a:pt x="36831" y="0"/>
                  </a:moveTo>
                  <a:lnTo>
                    <a:pt x="1624017" y="0"/>
                  </a:lnTo>
                  <a:cubicBezTo>
                    <a:pt x="1644359" y="0"/>
                    <a:pt x="1660848" y="16490"/>
                    <a:pt x="1660848" y="36831"/>
                  </a:cubicBezTo>
                  <a:lnTo>
                    <a:pt x="1660848" y="348427"/>
                  </a:lnTo>
                  <a:cubicBezTo>
                    <a:pt x="1660848" y="368769"/>
                    <a:pt x="1644359" y="385258"/>
                    <a:pt x="1624017" y="385258"/>
                  </a:cubicBezTo>
                  <a:lnTo>
                    <a:pt x="36831" y="385258"/>
                  </a:lnTo>
                  <a:cubicBezTo>
                    <a:pt x="16490" y="385258"/>
                    <a:pt x="0" y="368769"/>
                    <a:pt x="0" y="348427"/>
                  </a:cubicBezTo>
                  <a:lnTo>
                    <a:pt x="0" y="36831"/>
                  </a:lnTo>
                  <a:cubicBezTo>
                    <a:pt x="0" y="16490"/>
                    <a:pt x="16490" y="0"/>
                    <a:pt x="36831" y="0"/>
                  </a:cubicBezTo>
                  <a:close/>
                </a:path>
              </a:pathLst>
            </a:custGeom>
            <a:ln w="9525" cap="rnd">
              <a:solidFill>
                <a:srgbClr val="FFFFFF"/>
              </a:solidFill>
              <a:prstDash val="solid"/>
              <a:round/>
            </a:ln>
          </p:spPr>
          <p:txBody>
            <a:bodyPr/>
            <a:lstStyle/>
            <a:p>
              <a:pPr defTabSz="609630"/>
              <a:endParaRPr lang="en-US" sz="1200">
                <a:solidFill>
                  <a:prstClr val="black"/>
                </a:solidFill>
                <a:latin typeface="Calibri"/>
              </a:endParaRPr>
            </a:p>
          </p:txBody>
        </p:sp>
        <p:sp>
          <p:nvSpPr>
            <p:cNvPr id="4" name="TextBox 4"/>
            <p:cNvSpPr txBox="1"/>
            <p:nvPr/>
          </p:nvSpPr>
          <p:spPr>
            <a:xfrm>
              <a:off x="0" y="28575"/>
              <a:ext cx="1660848" cy="356683"/>
            </a:xfrm>
            <a:prstGeom prst="rect">
              <a:avLst/>
            </a:prstGeom>
          </p:spPr>
          <p:txBody>
            <a:bodyPr lIns="33867" tIns="33867" rIns="33867" bIns="33867" rtlCol="0" anchor="ctr"/>
            <a:lstStyle/>
            <a:p>
              <a:pPr algn="ctr" defTabSz="609630">
                <a:lnSpc>
                  <a:spcPts val="756"/>
                </a:lnSpc>
              </a:pPr>
              <a:endParaRPr sz="1200">
                <a:solidFill>
                  <a:prstClr val="black"/>
                </a:solidFill>
                <a:latin typeface="Calibri"/>
              </a:endParaRPr>
            </a:p>
          </p:txBody>
        </p:sp>
      </p:grpSp>
      <p:sp>
        <p:nvSpPr>
          <p:cNvPr id="5" name="Freeform 5"/>
          <p:cNvSpPr/>
          <p:nvPr/>
        </p:nvSpPr>
        <p:spPr>
          <a:xfrm>
            <a:off x="4398112" y="2094863"/>
            <a:ext cx="2996383" cy="2996383"/>
          </a:xfrm>
          <a:custGeom>
            <a:avLst/>
            <a:gdLst/>
            <a:ahLst/>
            <a:cxnLst/>
            <a:rect l="l" t="t" r="r" b="b"/>
            <a:pathLst>
              <a:path w="4494575" h="4494575">
                <a:moveTo>
                  <a:pt x="0" y="0"/>
                </a:moveTo>
                <a:lnTo>
                  <a:pt x="4494575" y="0"/>
                </a:lnTo>
                <a:lnTo>
                  <a:pt x="4494575" y="4494575"/>
                </a:lnTo>
                <a:lnTo>
                  <a:pt x="0" y="4494575"/>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615772" y="5743430"/>
            <a:ext cx="875837" cy="857541"/>
            <a:chOff x="0" y="0"/>
            <a:chExt cx="741831" cy="726334"/>
          </a:xfrm>
        </p:grpSpPr>
        <p:sp>
          <p:nvSpPr>
            <p:cNvPr id="7" name="Freeform 7"/>
            <p:cNvSpPr/>
            <p:nvPr/>
          </p:nvSpPr>
          <p:spPr>
            <a:xfrm>
              <a:off x="0" y="0"/>
              <a:ext cx="741831" cy="726334"/>
            </a:xfrm>
            <a:custGeom>
              <a:avLst/>
              <a:gdLst/>
              <a:ahLst/>
              <a:cxnLst/>
              <a:rect l="l" t="t" r="r" b="b"/>
              <a:pathLst>
                <a:path w="741831" h="726334">
                  <a:moveTo>
                    <a:pt x="0" y="0"/>
                  </a:moveTo>
                  <a:lnTo>
                    <a:pt x="741831" y="0"/>
                  </a:lnTo>
                  <a:lnTo>
                    <a:pt x="741831" y="726334"/>
                  </a:lnTo>
                  <a:lnTo>
                    <a:pt x="0" y="726334"/>
                  </a:lnTo>
                  <a:close/>
                </a:path>
              </a:pathLst>
            </a:custGeom>
            <a:blipFill>
              <a:blip r:embed="rId3"/>
              <a:stretch>
                <a:fillRect l="-15495" t="-1164" r="-67530" b="-23377"/>
              </a:stretch>
            </a:blipFill>
            <a:ln w="19050" cap="sq">
              <a:solidFill>
                <a:srgbClr val="FFFFFF"/>
              </a:solidFill>
              <a:prstDash val="solid"/>
              <a:miter/>
            </a:ln>
          </p:spPr>
          <p:txBody>
            <a:bodyPr/>
            <a:lstStyle/>
            <a:p>
              <a:pPr defTabSz="609630"/>
              <a:endParaRPr lang="en-US" sz="1200">
                <a:solidFill>
                  <a:prstClr val="black"/>
                </a:solidFill>
                <a:latin typeface="Calibri"/>
              </a:endParaRPr>
            </a:p>
          </p:txBody>
        </p:sp>
      </p:grpSp>
      <p:grpSp>
        <p:nvGrpSpPr>
          <p:cNvPr id="8" name="Group 8"/>
          <p:cNvGrpSpPr/>
          <p:nvPr/>
        </p:nvGrpSpPr>
        <p:grpSpPr>
          <a:xfrm>
            <a:off x="7757813" y="2628190"/>
            <a:ext cx="1497708" cy="1466422"/>
            <a:chOff x="0" y="0"/>
            <a:chExt cx="741831" cy="726334"/>
          </a:xfrm>
        </p:grpSpPr>
        <p:sp>
          <p:nvSpPr>
            <p:cNvPr id="9" name="Freeform 9"/>
            <p:cNvSpPr/>
            <p:nvPr/>
          </p:nvSpPr>
          <p:spPr>
            <a:xfrm>
              <a:off x="0" y="0"/>
              <a:ext cx="741831" cy="726334"/>
            </a:xfrm>
            <a:custGeom>
              <a:avLst/>
              <a:gdLst/>
              <a:ahLst/>
              <a:cxnLst/>
              <a:rect l="l" t="t" r="r" b="b"/>
              <a:pathLst>
                <a:path w="741831" h="726334">
                  <a:moveTo>
                    <a:pt x="0" y="0"/>
                  </a:moveTo>
                  <a:lnTo>
                    <a:pt x="741831" y="0"/>
                  </a:lnTo>
                  <a:lnTo>
                    <a:pt x="741831" y="726334"/>
                  </a:lnTo>
                  <a:lnTo>
                    <a:pt x="0" y="726334"/>
                  </a:lnTo>
                  <a:close/>
                </a:path>
              </a:pathLst>
            </a:custGeom>
            <a:blipFill>
              <a:blip r:embed="rId4"/>
              <a:stretch>
                <a:fillRect l="-26900" r="-43487" b="-15943"/>
              </a:stretch>
            </a:blipFill>
            <a:ln w="19050" cap="sq">
              <a:solidFill>
                <a:srgbClr val="FFFFFF"/>
              </a:solidFill>
              <a:prstDash val="solid"/>
              <a:miter/>
            </a:ln>
          </p:spPr>
          <p:txBody>
            <a:bodyPr/>
            <a:lstStyle/>
            <a:p>
              <a:pPr defTabSz="609630"/>
              <a:endParaRPr lang="en-US" sz="1200">
                <a:solidFill>
                  <a:prstClr val="black"/>
                </a:solidFill>
                <a:latin typeface="Calibri"/>
              </a:endParaRPr>
            </a:p>
          </p:txBody>
        </p:sp>
      </p:grpSp>
      <p:grpSp>
        <p:nvGrpSpPr>
          <p:cNvPr id="10" name="Group 10"/>
          <p:cNvGrpSpPr/>
          <p:nvPr/>
        </p:nvGrpSpPr>
        <p:grpSpPr>
          <a:xfrm>
            <a:off x="617262" y="4662475"/>
            <a:ext cx="875837" cy="857541"/>
            <a:chOff x="0" y="0"/>
            <a:chExt cx="741831" cy="726334"/>
          </a:xfrm>
        </p:grpSpPr>
        <p:sp>
          <p:nvSpPr>
            <p:cNvPr id="11" name="Freeform 11"/>
            <p:cNvSpPr/>
            <p:nvPr/>
          </p:nvSpPr>
          <p:spPr>
            <a:xfrm>
              <a:off x="0" y="0"/>
              <a:ext cx="741831" cy="726334"/>
            </a:xfrm>
            <a:custGeom>
              <a:avLst/>
              <a:gdLst/>
              <a:ahLst/>
              <a:cxnLst/>
              <a:rect l="l" t="t" r="r" b="b"/>
              <a:pathLst>
                <a:path w="741831" h="726334">
                  <a:moveTo>
                    <a:pt x="0" y="0"/>
                  </a:moveTo>
                  <a:lnTo>
                    <a:pt x="741831" y="0"/>
                  </a:lnTo>
                  <a:lnTo>
                    <a:pt x="741831" y="726334"/>
                  </a:lnTo>
                  <a:lnTo>
                    <a:pt x="0" y="726334"/>
                  </a:lnTo>
                  <a:close/>
                </a:path>
              </a:pathLst>
            </a:custGeom>
            <a:blipFill>
              <a:blip r:embed="rId5"/>
              <a:stretch>
                <a:fillRect l="-70666" t="-44266" r="-24136" b="-475"/>
              </a:stretch>
            </a:blipFill>
            <a:ln w="19050" cap="sq">
              <a:solidFill>
                <a:srgbClr val="FFFFFF"/>
              </a:solidFill>
              <a:prstDash val="solid"/>
              <a:miter/>
            </a:ln>
          </p:spPr>
          <p:txBody>
            <a:bodyPr/>
            <a:lstStyle/>
            <a:p>
              <a:pPr defTabSz="609630"/>
              <a:endParaRPr lang="en-US" sz="1200">
                <a:solidFill>
                  <a:prstClr val="black"/>
                </a:solidFill>
                <a:latin typeface="Calibri"/>
              </a:endParaRPr>
            </a:p>
          </p:txBody>
        </p:sp>
      </p:grpSp>
      <p:sp>
        <p:nvSpPr>
          <p:cNvPr id="12" name="TextBox 12"/>
          <p:cNvSpPr txBox="1"/>
          <p:nvPr/>
        </p:nvSpPr>
        <p:spPr>
          <a:xfrm>
            <a:off x="572677" y="120999"/>
            <a:ext cx="9304576" cy="1755481"/>
          </a:xfrm>
          <a:prstGeom prst="rect">
            <a:avLst/>
          </a:prstGeom>
        </p:spPr>
        <p:txBody>
          <a:bodyPr lIns="0" tIns="0" rIns="0" bIns="0" rtlCol="0" anchor="t">
            <a:spAutoFit/>
          </a:bodyPr>
          <a:lstStyle/>
          <a:p>
            <a:pPr defTabSz="609630">
              <a:lnSpc>
                <a:spcPts val="6834"/>
              </a:lnSpc>
            </a:pPr>
            <a:r>
              <a:rPr lang="en-US" sz="7855" b="1" spc="-385">
                <a:solidFill>
                  <a:srgbClr val="14386D"/>
                </a:solidFill>
                <a:latin typeface="Poppins Bold"/>
                <a:ea typeface="Poppins Bold"/>
                <a:cs typeface="Poppins Bold"/>
                <a:sym typeface="Poppins Bold"/>
              </a:rPr>
              <a:t>STATEWIDE</a:t>
            </a:r>
          </a:p>
          <a:p>
            <a:pPr defTabSz="609630">
              <a:lnSpc>
                <a:spcPts val="6834"/>
              </a:lnSpc>
            </a:pPr>
            <a:r>
              <a:rPr lang="en-US" sz="7855" b="1" spc="-385">
                <a:solidFill>
                  <a:srgbClr val="14386D"/>
                </a:solidFill>
                <a:latin typeface="Poppins Bold"/>
                <a:ea typeface="Poppins Bold"/>
                <a:cs typeface="Poppins Bold"/>
                <a:sym typeface="Poppins Bold"/>
              </a:rPr>
              <a:t>EDUCATION SERIES </a:t>
            </a:r>
          </a:p>
        </p:txBody>
      </p:sp>
      <p:sp>
        <p:nvSpPr>
          <p:cNvPr id="13" name="TextBox 13"/>
          <p:cNvSpPr txBox="1"/>
          <p:nvPr/>
        </p:nvSpPr>
        <p:spPr>
          <a:xfrm>
            <a:off x="3794292" y="5295466"/>
            <a:ext cx="4164017" cy="696473"/>
          </a:xfrm>
          <a:prstGeom prst="rect">
            <a:avLst/>
          </a:prstGeom>
        </p:spPr>
        <p:txBody>
          <a:bodyPr lIns="0" tIns="0" rIns="0" bIns="0" rtlCol="0" anchor="t">
            <a:spAutoFit/>
          </a:bodyPr>
          <a:lstStyle/>
          <a:p>
            <a:pPr algn="ctr" defTabSz="609630">
              <a:lnSpc>
                <a:spcPts val="2799"/>
              </a:lnSpc>
            </a:pPr>
            <a:r>
              <a:rPr lang="en-US" sz="2333" b="1" spc="-46">
                <a:solidFill>
                  <a:srgbClr val="14386D"/>
                </a:solidFill>
                <a:latin typeface="Poppins Bold"/>
                <a:ea typeface="Poppins Bold"/>
                <a:cs typeface="Poppins Bold"/>
                <a:sym typeface="Poppins Bold"/>
              </a:rPr>
              <a:t>Share with your networks.</a:t>
            </a:r>
          </a:p>
          <a:p>
            <a:pPr algn="ctr" defTabSz="609630">
              <a:lnSpc>
                <a:spcPts val="2799"/>
              </a:lnSpc>
            </a:pPr>
            <a:r>
              <a:rPr lang="en-US" sz="2333" b="1" spc="-46">
                <a:solidFill>
                  <a:srgbClr val="14386D"/>
                </a:solidFill>
                <a:latin typeface="Poppins Bold"/>
                <a:ea typeface="Poppins Bold"/>
                <a:cs typeface="Poppins Bold"/>
                <a:sym typeface="Poppins Bold"/>
              </a:rPr>
              <a:t>qrco.de/CDI2026</a:t>
            </a:r>
          </a:p>
        </p:txBody>
      </p:sp>
      <p:sp>
        <p:nvSpPr>
          <p:cNvPr id="14" name="TextBox 14"/>
          <p:cNvSpPr txBox="1"/>
          <p:nvPr/>
        </p:nvSpPr>
        <p:spPr>
          <a:xfrm>
            <a:off x="1557168" y="4773745"/>
            <a:ext cx="2097993" cy="619465"/>
          </a:xfrm>
          <a:prstGeom prst="rect">
            <a:avLst/>
          </a:prstGeom>
        </p:spPr>
        <p:txBody>
          <a:bodyPr lIns="0" tIns="0" rIns="0" bIns="0" rtlCol="0" anchor="t">
            <a:spAutoFit/>
          </a:bodyPr>
          <a:lstStyle/>
          <a:p>
            <a:pPr algn="just" defTabSz="609630">
              <a:lnSpc>
                <a:spcPts val="2499"/>
              </a:lnSpc>
            </a:pPr>
            <a:r>
              <a:rPr lang="en-US" sz="1999" b="1">
                <a:solidFill>
                  <a:srgbClr val="14386D"/>
                </a:solidFill>
                <a:latin typeface="Open Sauce Bold"/>
                <a:ea typeface="Open Sauce Bold"/>
                <a:cs typeface="Open Sauce Bold"/>
                <a:sym typeface="Open Sauce Bold"/>
              </a:rPr>
              <a:t>Residential Insurance</a:t>
            </a:r>
          </a:p>
        </p:txBody>
      </p:sp>
      <p:sp>
        <p:nvSpPr>
          <p:cNvPr id="15" name="TextBox 15"/>
          <p:cNvSpPr txBox="1"/>
          <p:nvPr/>
        </p:nvSpPr>
        <p:spPr>
          <a:xfrm>
            <a:off x="9391016" y="2532024"/>
            <a:ext cx="2028137" cy="370230"/>
          </a:xfrm>
          <a:prstGeom prst="rect">
            <a:avLst/>
          </a:prstGeom>
        </p:spPr>
        <p:txBody>
          <a:bodyPr lIns="0" tIns="0" rIns="0" bIns="0" rtlCol="0" anchor="t">
            <a:spAutoFit/>
          </a:bodyPr>
          <a:lstStyle/>
          <a:p>
            <a:pPr defTabSz="609630">
              <a:lnSpc>
                <a:spcPts val="3083"/>
              </a:lnSpc>
            </a:pPr>
            <a:r>
              <a:rPr lang="en-US" sz="2466" b="1" spc="-37">
                <a:solidFill>
                  <a:srgbClr val="14386D"/>
                </a:solidFill>
                <a:latin typeface="Montserrat Bold"/>
                <a:ea typeface="Montserrat Bold"/>
                <a:cs typeface="Montserrat Bold"/>
                <a:sym typeface="Montserrat Bold"/>
              </a:rPr>
              <a:t>October 21</a:t>
            </a:r>
          </a:p>
        </p:txBody>
      </p:sp>
      <p:sp>
        <p:nvSpPr>
          <p:cNvPr id="16" name="TextBox 16"/>
          <p:cNvSpPr txBox="1"/>
          <p:nvPr/>
        </p:nvSpPr>
        <p:spPr>
          <a:xfrm>
            <a:off x="1557168" y="5846895"/>
            <a:ext cx="1558200" cy="619465"/>
          </a:xfrm>
          <a:prstGeom prst="rect">
            <a:avLst/>
          </a:prstGeom>
        </p:spPr>
        <p:txBody>
          <a:bodyPr lIns="0" tIns="0" rIns="0" bIns="0" rtlCol="0" anchor="t">
            <a:spAutoFit/>
          </a:bodyPr>
          <a:lstStyle/>
          <a:p>
            <a:pPr algn="just" defTabSz="609630">
              <a:lnSpc>
                <a:spcPts val="2499"/>
              </a:lnSpc>
            </a:pPr>
            <a:r>
              <a:rPr lang="en-US" sz="1999" b="1">
                <a:solidFill>
                  <a:srgbClr val="14386D"/>
                </a:solidFill>
                <a:latin typeface="Open Sauce Bold"/>
                <a:ea typeface="Open Sauce Bold"/>
                <a:cs typeface="Open Sauce Bold"/>
                <a:sym typeface="Open Sauce Bold"/>
              </a:rPr>
              <a:t>Health Insurance</a:t>
            </a:r>
          </a:p>
        </p:txBody>
      </p:sp>
      <p:sp>
        <p:nvSpPr>
          <p:cNvPr id="17" name="TextBox 17"/>
          <p:cNvSpPr txBox="1"/>
          <p:nvPr/>
        </p:nvSpPr>
        <p:spPr>
          <a:xfrm>
            <a:off x="9391016" y="2988270"/>
            <a:ext cx="2010741" cy="942374"/>
          </a:xfrm>
          <a:prstGeom prst="rect">
            <a:avLst/>
          </a:prstGeom>
        </p:spPr>
        <p:txBody>
          <a:bodyPr lIns="0" tIns="0" rIns="0" bIns="0" rtlCol="0" anchor="t">
            <a:spAutoFit/>
          </a:bodyPr>
          <a:lstStyle/>
          <a:p>
            <a:pPr algn="just" defTabSz="609630">
              <a:lnSpc>
                <a:spcPts val="3833"/>
              </a:lnSpc>
            </a:pPr>
            <a:r>
              <a:rPr lang="en-US" sz="3066" b="1">
                <a:solidFill>
                  <a:srgbClr val="14386D"/>
                </a:solidFill>
                <a:latin typeface="Open Sauce Bold"/>
                <a:ea typeface="Open Sauce Bold"/>
                <a:cs typeface="Open Sauce Bold"/>
                <a:sym typeface="Open Sauce Bold"/>
              </a:rPr>
              <a:t>Business Insurance</a:t>
            </a:r>
          </a:p>
        </p:txBody>
      </p:sp>
      <p:sp>
        <p:nvSpPr>
          <p:cNvPr id="18" name="TextBox 18"/>
          <p:cNvSpPr txBox="1"/>
          <p:nvPr/>
        </p:nvSpPr>
        <p:spPr>
          <a:xfrm>
            <a:off x="9316259" y="181000"/>
            <a:ext cx="2723676" cy="310406"/>
          </a:xfrm>
          <a:prstGeom prst="rect">
            <a:avLst/>
          </a:prstGeom>
        </p:spPr>
        <p:txBody>
          <a:bodyPr lIns="0" tIns="0" rIns="0" bIns="0" rtlCol="0" anchor="t">
            <a:spAutoFit/>
          </a:bodyPr>
          <a:lstStyle/>
          <a:p>
            <a:pPr defTabSz="609630">
              <a:lnSpc>
                <a:spcPts val="2583"/>
              </a:lnSpc>
            </a:pPr>
            <a:r>
              <a:rPr lang="en-US" sz="2066" spc="111">
                <a:solidFill>
                  <a:srgbClr val="14386D"/>
                </a:solidFill>
                <a:latin typeface="League Spartan"/>
                <a:ea typeface="League Spartan"/>
                <a:cs typeface="League Spartan"/>
                <a:sym typeface="League Spartan"/>
              </a:rPr>
              <a:t>TOPICS &amp; DATES</a:t>
            </a:r>
          </a:p>
        </p:txBody>
      </p:sp>
      <p:sp>
        <p:nvSpPr>
          <p:cNvPr id="19" name="TextBox 19"/>
          <p:cNvSpPr txBox="1"/>
          <p:nvPr/>
        </p:nvSpPr>
        <p:spPr>
          <a:xfrm>
            <a:off x="8943858" y="1830667"/>
            <a:ext cx="4164017" cy="572529"/>
          </a:xfrm>
          <a:prstGeom prst="rect">
            <a:avLst/>
          </a:prstGeom>
        </p:spPr>
        <p:txBody>
          <a:bodyPr lIns="0" tIns="0" rIns="0" bIns="0" rtlCol="0" anchor="t">
            <a:spAutoFit/>
          </a:bodyPr>
          <a:lstStyle/>
          <a:p>
            <a:pPr defTabSz="609630">
              <a:lnSpc>
                <a:spcPts val="4853"/>
              </a:lnSpc>
              <a:spcBef>
                <a:spcPct val="0"/>
              </a:spcBef>
            </a:pPr>
            <a:r>
              <a:rPr lang="en-US" sz="3466" b="1" spc="-301">
                <a:solidFill>
                  <a:srgbClr val="FFFFFF"/>
                </a:solidFill>
                <a:latin typeface="Poppins Bold"/>
                <a:ea typeface="Poppins Bold"/>
                <a:cs typeface="Poppins Bold"/>
                <a:sym typeface="Poppins Bold"/>
              </a:rPr>
              <a:t>JOIN  US   :</a:t>
            </a:r>
          </a:p>
        </p:txBody>
      </p:sp>
      <p:sp>
        <p:nvSpPr>
          <p:cNvPr id="20" name="TextBox 20"/>
          <p:cNvSpPr txBox="1"/>
          <p:nvPr/>
        </p:nvSpPr>
        <p:spPr>
          <a:xfrm>
            <a:off x="1557168" y="3699470"/>
            <a:ext cx="2097993" cy="619465"/>
          </a:xfrm>
          <a:prstGeom prst="rect">
            <a:avLst/>
          </a:prstGeom>
        </p:spPr>
        <p:txBody>
          <a:bodyPr lIns="0" tIns="0" rIns="0" bIns="0" rtlCol="0" anchor="t">
            <a:spAutoFit/>
          </a:bodyPr>
          <a:lstStyle/>
          <a:p>
            <a:pPr defTabSz="609630">
              <a:lnSpc>
                <a:spcPts val="2499"/>
              </a:lnSpc>
            </a:pPr>
            <a:r>
              <a:rPr lang="en-US" sz="1999" b="1">
                <a:solidFill>
                  <a:srgbClr val="14386D"/>
                </a:solidFill>
                <a:latin typeface="Open Sauce Bold"/>
                <a:ea typeface="Open Sauce Bold"/>
                <a:cs typeface="Open Sauce Bold"/>
                <a:sym typeface="Open Sauce Bold"/>
              </a:rPr>
              <a:t>Life Annuities &amp; Seniors</a:t>
            </a:r>
          </a:p>
        </p:txBody>
      </p:sp>
      <p:sp>
        <p:nvSpPr>
          <p:cNvPr id="21" name="TextBox 21"/>
          <p:cNvSpPr txBox="1"/>
          <p:nvPr/>
        </p:nvSpPr>
        <p:spPr>
          <a:xfrm>
            <a:off x="1557168" y="2809040"/>
            <a:ext cx="2097993" cy="298864"/>
          </a:xfrm>
          <a:prstGeom prst="rect">
            <a:avLst/>
          </a:prstGeom>
        </p:spPr>
        <p:txBody>
          <a:bodyPr lIns="0" tIns="0" rIns="0" bIns="0" rtlCol="0" anchor="t">
            <a:spAutoFit/>
          </a:bodyPr>
          <a:lstStyle/>
          <a:p>
            <a:pPr algn="just" defTabSz="609630">
              <a:lnSpc>
                <a:spcPts val="2499"/>
              </a:lnSpc>
            </a:pPr>
            <a:r>
              <a:rPr lang="en-US" sz="1999" b="1">
                <a:solidFill>
                  <a:srgbClr val="14386D"/>
                </a:solidFill>
                <a:latin typeface="Open Sauce Bold"/>
                <a:ea typeface="Open Sauce Bold"/>
                <a:cs typeface="Open Sauce Bold"/>
                <a:sym typeface="Open Sauce Bold"/>
              </a:rPr>
              <a:t>Auto Insurance</a:t>
            </a:r>
          </a:p>
        </p:txBody>
      </p:sp>
      <p:sp>
        <p:nvSpPr>
          <p:cNvPr id="22" name="TextBox 22"/>
          <p:cNvSpPr txBox="1"/>
          <p:nvPr/>
        </p:nvSpPr>
        <p:spPr>
          <a:xfrm>
            <a:off x="615772" y="1891662"/>
            <a:ext cx="4164017" cy="572529"/>
          </a:xfrm>
          <a:prstGeom prst="rect">
            <a:avLst/>
          </a:prstGeom>
        </p:spPr>
        <p:txBody>
          <a:bodyPr lIns="0" tIns="0" rIns="0" bIns="0" rtlCol="0" anchor="t">
            <a:spAutoFit/>
          </a:bodyPr>
          <a:lstStyle/>
          <a:p>
            <a:pPr defTabSz="609630">
              <a:lnSpc>
                <a:spcPts val="4853"/>
              </a:lnSpc>
              <a:spcBef>
                <a:spcPct val="0"/>
              </a:spcBef>
            </a:pPr>
            <a:r>
              <a:rPr lang="en-US" sz="3466" b="1" spc="-301">
                <a:solidFill>
                  <a:srgbClr val="14386D"/>
                </a:solidFill>
                <a:latin typeface="Poppins Bold"/>
                <a:ea typeface="Poppins Bold"/>
                <a:cs typeface="Poppins Bold"/>
                <a:sym typeface="Poppins Bold"/>
              </a:rPr>
              <a:t>RECORDINGS</a:t>
            </a:r>
          </a:p>
        </p:txBody>
      </p:sp>
      <p:grpSp>
        <p:nvGrpSpPr>
          <p:cNvPr id="23" name="Group 23"/>
          <p:cNvGrpSpPr/>
          <p:nvPr/>
        </p:nvGrpSpPr>
        <p:grpSpPr>
          <a:xfrm>
            <a:off x="615772" y="2578550"/>
            <a:ext cx="875837" cy="857541"/>
            <a:chOff x="0" y="0"/>
            <a:chExt cx="741831" cy="726334"/>
          </a:xfrm>
        </p:grpSpPr>
        <p:sp>
          <p:nvSpPr>
            <p:cNvPr id="24" name="Freeform 24"/>
            <p:cNvSpPr/>
            <p:nvPr/>
          </p:nvSpPr>
          <p:spPr>
            <a:xfrm>
              <a:off x="0" y="0"/>
              <a:ext cx="741831" cy="726334"/>
            </a:xfrm>
            <a:custGeom>
              <a:avLst/>
              <a:gdLst/>
              <a:ahLst/>
              <a:cxnLst/>
              <a:rect l="l" t="t" r="r" b="b"/>
              <a:pathLst>
                <a:path w="741831" h="726334">
                  <a:moveTo>
                    <a:pt x="0" y="0"/>
                  </a:moveTo>
                  <a:lnTo>
                    <a:pt x="741831" y="0"/>
                  </a:lnTo>
                  <a:lnTo>
                    <a:pt x="741831" y="726334"/>
                  </a:lnTo>
                  <a:lnTo>
                    <a:pt x="0" y="726334"/>
                  </a:lnTo>
                  <a:close/>
                </a:path>
              </a:pathLst>
            </a:custGeom>
            <a:blipFill>
              <a:blip r:embed="rId6"/>
              <a:stretch>
                <a:fillRect l="-23479" r="-23479"/>
              </a:stretch>
            </a:blipFill>
            <a:ln w="19050" cap="sq">
              <a:solidFill>
                <a:srgbClr val="FFFFFF"/>
              </a:solidFill>
              <a:prstDash val="solid"/>
              <a:miter/>
            </a:ln>
          </p:spPr>
          <p:txBody>
            <a:bodyPr/>
            <a:lstStyle/>
            <a:p>
              <a:pPr defTabSz="609630"/>
              <a:endParaRPr lang="en-US" sz="1200">
                <a:solidFill>
                  <a:prstClr val="black"/>
                </a:solidFill>
                <a:latin typeface="Calibri"/>
              </a:endParaRPr>
            </a:p>
          </p:txBody>
        </p:sp>
      </p:grpSp>
      <p:grpSp>
        <p:nvGrpSpPr>
          <p:cNvPr id="25" name="Group 25"/>
          <p:cNvGrpSpPr/>
          <p:nvPr/>
        </p:nvGrpSpPr>
        <p:grpSpPr>
          <a:xfrm>
            <a:off x="615772" y="3593054"/>
            <a:ext cx="875837" cy="857541"/>
            <a:chOff x="0" y="0"/>
            <a:chExt cx="741831" cy="726334"/>
          </a:xfrm>
        </p:grpSpPr>
        <p:sp>
          <p:nvSpPr>
            <p:cNvPr id="26" name="Freeform 26"/>
            <p:cNvSpPr/>
            <p:nvPr/>
          </p:nvSpPr>
          <p:spPr>
            <a:xfrm>
              <a:off x="0" y="0"/>
              <a:ext cx="741831" cy="726334"/>
            </a:xfrm>
            <a:custGeom>
              <a:avLst/>
              <a:gdLst/>
              <a:ahLst/>
              <a:cxnLst/>
              <a:rect l="l" t="t" r="r" b="b"/>
              <a:pathLst>
                <a:path w="741831" h="726334">
                  <a:moveTo>
                    <a:pt x="0" y="0"/>
                  </a:moveTo>
                  <a:lnTo>
                    <a:pt x="741831" y="0"/>
                  </a:lnTo>
                  <a:lnTo>
                    <a:pt x="741831" y="726334"/>
                  </a:lnTo>
                  <a:lnTo>
                    <a:pt x="0" y="726334"/>
                  </a:lnTo>
                  <a:close/>
                </a:path>
              </a:pathLst>
            </a:custGeom>
            <a:blipFill>
              <a:blip r:embed="rId7"/>
              <a:stretch>
                <a:fillRect l="-23617" r="-23617"/>
              </a:stretch>
            </a:blipFill>
            <a:ln w="19050" cap="sq">
              <a:solidFill>
                <a:srgbClr val="FFFFFF"/>
              </a:solidFill>
              <a:prstDash val="solid"/>
              <a:miter/>
            </a:ln>
          </p:spPr>
          <p:txBody>
            <a:bodyPr/>
            <a:lstStyle/>
            <a:p>
              <a:pPr defTabSz="609630"/>
              <a:endParaRPr lang="en-US" sz="1200">
                <a:solidFill>
                  <a:prstClr val="black"/>
                </a:solidFill>
                <a:latin typeface="Calibri"/>
              </a:endParaRPr>
            </a:p>
          </p:txBody>
        </p:sp>
      </p:grpSp>
      <p:sp>
        <p:nvSpPr>
          <p:cNvPr id="27" name="Freeform 27"/>
          <p:cNvSpPr/>
          <p:nvPr/>
        </p:nvSpPr>
        <p:spPr>
          <a:xfrm rot="-10800000" flipV="1">
            <a:off x="8138014" y="3429000"/>
            <a:ext cx="4025029" cy="3365931"/>
          </a:xfrm>
          <a:custGeom>
            <a:avLst/>
            <a:gdLst/>
            <a:ahLst/>
            <a:cxnLst/>
            <a:rect l="l" t="t" r="r" b="b"/>
            <a:pathLst>
              <a:path w="6037544" h="5048896">
                <a:moveTo>
                  <a:pt x="0" y="5048896"/>
                </a:moveTo>
                <a:lnTo>
                  <a:pt x="6037544" y="5048896"/>
                </a:lnTo>
                <a:lnTo>
                  <a:pt x="6037544" y="0"/>
                </a:lnTo>
                <a:lnTo>
                  <a:pt x="0" y="0"/>
                </a:lnTo>
                <a:lnTo>
                  <a:pt x="0" y="5048896"/>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28" name="Freeform 28"/>
          <p:cNvSpPr/>
          <p:nvPr/>
        </p:nvSpPr>
        <p:spPr>
          <a:xfrm flipV="1">
            <a:off x="0" y="-77817"/>
            <a:ext cx="913144" cy="763617"/>
          </a:xfrm>
          <a:custGeom>
            <a:avLst/>
            <a:gdLst/>
            <a:ahLst/>
            <a:cxnLst/>
            <a:rect l="l" t="t" r="r" b="b"/>
            <a:pathLst>
              <a:path w="1369716" h="1145425">
                <a:moveTo>
                  <a:pt x="0" y="1145425"/>
                </a:moveTo>
                <a:lnTo>
                  <a:pt x="1369716" y="1145425"/>
                </a:lnTo>
                <a:lnTo>
                  <a:pt x="1369716" y="0"/>
                </a:lnTo>
                <a:lnTo>
                  <a:pt x="0" y="0"/>
                </a:lnTo>
                <a:lnTo>
                  <a:pt x="0" y="1145425"/>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522566"/>
            <a:ext cx="12192000" cy="1802371"/>
            <a:chOff x="0" y="0"/>
            <a:chExt cx="24384000" cy="3604743"/>
          </a:xfrm>
        </p:grpSpPr>
        <p:sp>
          <p:nvSpPr>
            <p:cNvPr id="3" name="Freeform 3"/>
            <p:cNvSpPr/>
            <p:nvPr/>
          </p:nvSpPr>
          <p:spPr>
            <a:xfrm>
              <a:off x="0" y="0"/>
              <a:ext cx="24384000" cy="3604677"/>
            </a:xfrm>
            <a:custGeom>
              <a:avLst/>
              <a:gdLst/>
              <a:ahLst/>
              <a:cxnLst/>
              <a:rect l="l" t="t" r="r" b="b"/>
              <a:pathLst>
                <a:path w="24384000" h="3604677">
                  <a:moveTo>
                    <a:pt x="0" y="0"/>
                  </a:moveTo>
                  <a:lnTo>
                    <a:pt x="24384000" y="0"/>
                  </a:lnTo>
                  <a:lnTo>
                    <a:pt x="24384000" y="3604677"/>
                  </a:lnTo>
                  <a:lnTo>
                    <a:pt x="0" y="3604677"/>
                  </a:lnTo>
                  <a:close/>
                </a:path>
              </a:pathLst>
            </a:custGeom>
            <a:solidFill>
              <a:srgbClr val="14386D"/>
            </a:solidFill>
          </p:spPr>
          <p:txBody>
            <a:bodyPr/>
            <a:lstStyle/>
            <a:p>
              <a:pPr defTabSz="609630"/>
              <a:endParaRPr lang="en-US" sz="1200">
                <a:solidFill>
                  <a:prstClr val="black"/>
                </a:solidFill>
                <a:latin typeface="Calibri"/>
              </a:endParaRPr>
            </a:p>
          </p:txBody>
        </p:sp>
      </p:grpSp>
      <p:sp>
        <p:nvSpPr>
          <p:cNvPr id="4" name="TextBox 4"/>
          <p:cNvSpPr txBox="1"/>
          <p:nvPr/>
        </p:nvSpPr>
        <p:spPr>
          <a:xfrm>
            <a:off x="-51321" y="4339831"/>
            <a:ext cx="12192000" cy="2923877"/>
          </a:xfrm>
          <a:prstGeom prst="rect">
            <a:avLst/>
          </a:prstGeom>
        </p:spPr>
        <p:txBody>
          <a:bodyPr lIns="0" tIns="0" rIns="0" bIns="0" rtlCol="0" anchor="t">
            <a:spAutoFit/>
          </a:bodyPr>
          <a:lstStyle/>
          <a:p>
            <a:pPr algn="ctr" defTabSz="609630">
              <a:lnSpc>
                <a:spcPts val="3840"/>
              </a:lnSpc>
            </a:pPr>
            <a:endParaRPr sz="1200">
              <a:solidFill>
                <a:prstClr val="black"/>
              </a:solidFill>
              <a:latin typeface="Calibri"/>
            </a:endParaRPr>
          </a:p>
          <a:p>
            <a:pPr algn="ctr" defTabSz="609630">
              <a:lnSpc>
                <a:spcPts val="3840"/>
              </a:lnSpc>
            </a:pPr>
            <a:r>
              <a:rPr lang="en-US" sz="3200" b="1" spc="118">
                <a:solidFill>
                  <a:srgbClr val="FFFFFF"/>
                </a:solidFill>
                <a:latin typeface="Glacial Indifference Bold"/>
                <a:ea typeface="Glacial Indifference Bold"/>
                <a:cs typeface="Glacial Indifference Bold"/>
                <a:sym typeface="Glacial Indifference Bold"/>
              </a:rPr>
              <a:t>For GENERAL QUESTIONS AND POLICY SPECIFIC INQUIRIES:</a:t>
            </a:r>
          </a:p>
          <a:p>
            <a:pPr algn="ctr" defTabSz="609630">
              <a:lnSpc>
                <a:spcPts val="3840"/>
              </a:lnSpc>
            </a:pPr>
            <a:r>
              <a:rPr lang="en-US" sz="3200" b="1">
                <a:solidFill>
                  <a:srgbClr val="FFFFFF"/>
                </a:solidFill>
                <a:latin typeface="Glacial Indifference Bold"/>
                <a:ea typeface="Glacial Indifference Bold"/>
                <a:cs typeface="Glacial Indifference Bold"/>
                <a:sym typeface="Glacial Indifference Bold"/>
              </a:rPr>
              <a:t>CALL 800-927-4357 </a:t>
            </a:r>
          </a:p>
          <a:p>
            <a:pPr algn="ctr" defTabSz="609630">
              <a:lnSpc>
                <a:spcPts val="3840"/>
              </a:lnSpc>
            </a:pPr>
            <a:r>
              <a:rPr lang="en-US" sz="3200" b="1">
                <a:solidFill>
                  <a:srgbClr val="FFFFFF"/>
                </a:solidFill>
                <a:latin typeface="Glacial Indifference Bold"/>
                <a:ea typeface="Glacial Indifference Bold"/>
                <a:cs typeface="Glacial Indifference Bold"/>
                <a:sym typeface="Glacial Indifference Bold"/>
              </a:rPr>
              <a:t>www.insurance.ca.gov</a:t>
            </a:r>
          </a:p>
          <a:p>
            <a:pPr algn="ctr" defTabSz="609630">
              <a:lnSpc>
                <a:spcPts val="3840"/>
              </a:lnSpc>
            </a:pPr>
            <a:endParaRPr lang="en-US" sz="3200" b="1">
              <a:solidFill>
                <a:srgbClr val="FFFFFF"/>
              </a:solidFill>
              <a:latin typeface="Glacial Indifference Bold"/>
              <a:ea typeface="Glacial Indifference Bold"/>
              <a:cs typeface="Glacial Indifference Bold"/>
              <a:sym typeface="Glacial Indifference Bold"/>
            </a:endParaRPr>
          </a:p>
        </p:txBody>
      </p:sp>
      <p:grpSp>
        <p:nvGrpSpPr>
          <p:cNvPr id="5" name="Group 5"/>
          <p:cNvGrpSpPr/>
          <p:nvPr/>
        </p:nvGrpSpPr>
        <p:grpSpPr>
          <a:xfrm>
            <a:off x="148476" y="4475455"/>
            <a:ext cx="11895055" cy="45720"/>
            <a:chOff x="0" y="0"/>
            <a:chExt cx="23790110" cy="91440"/>
          </a:xfrm>
        </p:grpSpPr>
        <p:sp>
          <p:nvSpPr>
            <p:cNvPr id="6" name="Freeform 6"/>
            <p:cNvSpPr/>
            <p:nvPr/>
          </p:nvSpPr>
          <p:spPr>
            <a:xfrm>
              <a:off x="0" y="0"/>
              <a:ext cx="23790148" cy="91440"/>
            </a:xfrm>
            <a:custGeom>
              <a:avLst/>
              <a:gdLst/>
              <a:ahLst/>
              <a:cxnLst/>
              <a:rect l="l" t="t" r="r" b="b"/>
              <a:pathLst>
                <a:path w="23790148" h="91440">
                  <a:moveTo>
                    <a:pt x="0" y="0"/>
                  </a:moveTo>
                  <a:lnTo>
                    <a:pt x="23790148" y="0"/>
                  </a:lnTo>
                  <a:lnTo>
                    <a:pt x="23790148" y="91440"/>
                  </a:lnTo>
                  <a:lnTo>
                    <a:pt x="0" y="91440"/>
                  </a:lnTo>
                  <a:close/>
                </a:path>
              </a:pathLst>
            </a:custGeom>
            <a:solidFill>
              <a:srgbClr val="737373"/>
            </a:solidFill>
          </p:spPr>
          <p:txBody>
            <a:bodyPr/>
            <a:lstStyle/>
            <a:p>
              <a:pPr defTabSz="609630"/>
              <a:endParaRPr lang="en-US" sz="1200">
                <a:solidFill>
                  <a:prstClr val="black"/>
                </a:solidFill>
                <a:latin typeface="Calibri"/>
              </a:endParaRPr>
            </a:p>
          </p:txBody>
        </p:sp>
      </p:grpSp>
      <p:sp>
        <p:nvSpPr>
          <p:cNvPr id="7" name="TextBox 7"/>
          <p:cNvSpPr txBox="1"/>
          <p:nvPr/>
        </p:nvSpPr>
        <p:spPr>
          <a:xfrm>
            <a:off x="6177612" y="973856"/>
            <a:ext cx="6014389" cy="4324454"/>
          </a:xfrm>
          <a:prstGeom prst="rect">
            <a:avLst/>
          </a:prstGeom>
        </p:spPr>
        <p:txBody>
          <a:bodyPr lIns="0" tIns="0" rIns="0" bIns="0" rtlCol="0" anchor="t">
            <a:spAutoFit/>
          </a:bodyPr>
          <a:lstStyle/>
          <a:p>
            <a:pPr defTabSz="609630">
              <a:lnSpc>
                <a:spcPts val="4080"/>
              </a:lnSpc>
            </a:pPr>
            <a:r>
              <a:rPr lang="en-US" sz="2893" b="1">
                <a:solidFill>
                  <a:srgbClr val="FFFFFF"/>
                </a:solidFill>
                <a:latin typeface="Glacial Indifference Bold"/>
                <a:ea typeface="Glacial Indifference Bold"/>
                <a:cs typeface="Glacial Indifference Bold"/>
                <a:sym typeface="Glacial Indifference Bold"/>
              </a:rPr>
              <a:t>PLEASE GIVE US YOUR FEEDBACK: </a:t>
            </a:r>
          </a:p>
          <a:p>
            <a:pPr defTabSz="609630">
              <a:lnSpc>
                <a:spcPts val="4080"/>
              </a:lnSpc>
            </a:pPr>
            <a:r>
              <a:rPr lang="en-US" sz="2893" b="1">
                <a:solidFill>
                  <a:srgbClr val="FFFFFF"/>
                </a:solidFill>
                <a:latin typeface="Glacial Indifference Bold"/>
                <a:ea typeface="Glacial Indifference Bold"/>
                <a:cs typeface="Glacial Indifference Bold"/>
                <a:sym typeface="Glacial Indifference Bold"/>
              </a:rPr>
              <a:t> </a:t>
            </a:r>
          </a:p>
          <a:p>
            <a:pPr algn="ctr" defTabSz="609630">
              <a:lnSpc>
                <a:spcPts val="2615"/>
              </a:lnSpc>
            </a:pPr>
            <a:r>
              <a:rPr lang="en-US" sz="2399">
                <a:solidFill>
                  <a:srgbClr val="FFFFFF"/>
                </a:solidFill>
                <a:latin typeface="Glacial Indifference"/>
                <a:ea typeface="Glacial Indifference"/>
                <a:cs typeface="Glacial Indifference"/>
                <a:sym typeface="Glacial Indifference"/>
              </a:rPr>
              <a:t>NAME</a:t>
            </a:r>
          </a:p>
          <a:p>
            <a:pPr algn="ctr" defTabSz="609630">
              <a:lnSpc>
                <a:spcPts val="2615"/>
              </a:lnSpc>
            </a:pPr>
            <a:r>
              <a:rPr lang="en-US" sz="2399" b="1">
                <a:solidFill>
                  <a:srgbClr val="FFFFFF"/>
                </a:solidFill>
                <a:latin typeface="Glacial Indifference Bold"/>
                <a:ea typeface="Glacial Indifference Bold"/>
                <a:cs typeface="Glacial Indifference Bold"/>
                <a:sym typeface="Glacial Indifference Bold"/>
              </a:rPr>
              <a:t>Title</a:t>
            </a:r>
          </a:p>
          <a:p>
            <a:pPr algn="ctr" defTabSz="609630">
              <a:lnSpc>
                <a:spcPts val="2615"/>
              </a:lnSpc>
            </a:pPr>
            <a:r>
              <a:rPr lang="en-US" sz="2399" b="1">
                <a:solidFill>
                  <a:srgbClr val="FFFFFF"/>
                </a:solidFill>
                <a:latin typeface="Glacial Indifference Bold"/>
                <a:ea typeface="Glacial Indifference Bold"/>
                <a:cs typeface="Glacial Indifference Bold"/>
                <a:sym typeface="Glacial Indifference Bold"/>
              </a:rPr>
              <a:t>Community Relations and Outreach </a:t>
            </a:r>
          </a:p>
          <a:p>
            <a:pPr algn="ctr" defTabSz="609630">
              <a:lnSpc>
                <a:spcPts val="2615"/>
              </a:lnSpc>
            </a:pPr>
            <a:endParaRPr lang="en-US" sz="2399" b="1">
              <a:solidFill>
                <a:srgbClr val="FFFFFF"/>
              </a:solidFill>
              <a:latin typeface="Glacial Indifference Bold"/>
              <a:ea typeface="Glacial Indifference Bold"/>
              <a:cs typeface="Glacial Indifference Bold"/>
              <a:sym typeface="Glacial Indifference Bold"/>
            </a:endParaRPr>
          </a:p>
          <a:p>
            <a:pPr algn="ctr" defTabSz="609630">
              <a:lnSpc>
                <a:spcPts val="2495"/>
              </a:lnSpc>
            </a:pPr>
            <a:endParaRPr lang="en-US" sz="2399" b="1">
              <a:solidFill>
                <a:srgbClr val="FFFFFF"/>
              </a:solidFill>
              <a:latin typeface="Glacial Indifference Bold"/>
              <a:ea typeface="Glacial Indifference Bold"/>
              <a:cs typeface="Glacial Indifference Bold"/>
              <a:sym typeface="Glacial Indifference Bold"/>
            </a:endParaRPr>
          </a:p>
          <a:p>
            <a:pPr defTabSz="609630">
              <a:lnSpc>
                <a:spcPts val="2879"/>
              </a:lnSpc>
            </a:pPr>
            <a:endParaRPr lang="en-US" sz="2399" b="1">
              <a:solidFill>
                <a:srgbClr val="FFFFFF"/>
              </a:solidFill>
              <a:latin typeface="Glacial Indifference Bold"/>
              <a:ea typeface="Glacial Indifference Bold"/>
              <a:cs typeface="Glacial Indifference Bold"/>
              <a:sym typeface="Glacial Indifference Bold"/>
            </a:endParaRPr>
          </a:p>
          <a:p>
            <a:pPr defTabSz="609630">
              <a:lnSpc>
                <a:spcPts val="2879"/>
              </a:lnSpc>
            </a:pPr>
            <a:endParaRPr lang="en-US" sz="2399" b="1">
              <a:solidFill>
                <a:srgbClr val="FFFFFF"/>
              </a:solidFill>
              <a:latin typeface="Glacial Indifference Bold"/>
              <a:ea typeface="Glacial Indifference Bold"/>
              <a:cs typeface="Glacial Indifference Bold"/>
              <a:sym typeface="Glacial Indifference Bold"/>
            </a:endParaRPr>
          </a:p>
          <a:p>
            <a:pPr marL="982943" lvl="2" indent="-327648" defTabSz="609630">
              <a:lnSpc>
                <a:spcPts val="2879"/>
              </a:lnSpc>
            </a:pPr>
            <a:endParaRPr lang="en-US" sz="2399" b="1">
              <a:solidFill>
                <a:srgbClr val="FFFFFF"/>
              </a:solidFill>
              <a:latin typeface="Glacial Indifference Bold"/>
              <a:ea typeface="Glacial Indifference Bold"/>
              <a:cs typeface="Glacial Indifference Bold"/>
              <a:sym typeface="Glacial Indifference Bold"/>
            </a:endParaRPr>
          </a:p>
        </p:txBody>
      </p:sp>
      <p:sp>
        <p:nvSpPr>
          <p:cNvPr id="8" name="TextBox 8"/>
          <p:cNvSpPr txBox="1"/>
          <p:nvPr/>
        </p:nvSpPr>
        <p:spPr>
          <a:xfrm>
            <a:off x="-663942" y="169146"/>
            <a:ext cx="9848748" cy="1275990"/>
          </a:xfrm>
          <a:prstGeom prst="rect">
            <a:avLst/>
          </a:prstGeom>
        </p:spPr>
        <p:txBody>
          <a:bodyPr lIns="0" tIns="0" rIns="0" bIns="0" rtlCol="0" anchor="t">
            <a:spAutoFit/>
          </a:bodyPr>
          <a:lstStyle/>
          <a:p>
            <a:pPr algn="ctr" defTabSz="609630">
              <a:lnSpc>
                <a:spcPts val="5226"/>
              </a:lnSpc>
              <a:spcBef>
                <a:spcPct val="0"/>
              </a:spcBef>
            </a:pPr>
            <a:r>
              <a:rPr lang="en-US" sz="3733" b="1">
                <a:solidFill>
                  <a:srgbClr val="FFFFFF"/>
                </a:solidFill>
                <a:latin typeface="Poppins Bold"/>
                <a:ea typeface="Poppins Bold"/>
                <a:cs typeface="Poppins Bold"/>
                <a:sym typeface="Poppins Bold"/>
              </a:rPr>
              <a:t>WE CARE ABOUT WHAT YOU THINK</a:t>
            </a:r>
          </a:p>
          <a:p>
            <a:pPr algn="ctr" defTabSz="609630">
              <a:lnSpc>
                <a:spcPts val="5226"/>
              </a:lnSpc>
              <a:spcBef>
                <a:spcPct val="0"/>
              </a:spcBef>
            </a:pPr>
            <a:endParaRPr lang="en-US" sz="3733" b="1">
              <a:solidFill>
                <a:srgbClr val="FFFFFF"/>
              </a:solidFill>
              <a:latin typeface="Poppins Bold"/>
              <a:ea typeface="Poppins Bold"/>
              <a:cs typeface="Poppins Bold"/>
              <a:sym typeface="Poppins Bold"/>
            </a:endParaRPr>
          </a:p>
        </p:txBody>
      </p:sp>
      <p:sp>
        <p:nvSpPr>
          <p:cNvPr id="9" name="TextBox 9"/>
          <p:cNvSpPr txBox="1"/>
          <p:nvPr/>
        </p:nvSpPr>
        <p:spPr>
          <a:xfrm>
            <a:off x="7896679" y="3222625"/>
            <a:ext cx="2870597" cy="762388"/>
          </a:xfrm>
          <a:prstGeom prst="rect">
            <a:avLst/>
          </a:prstGeom>
        </p:spPr>
        <p:txBody>
          <a:bodyPr lIns="0" tIns="0" rIns="0" bIns="0" rtlCol="0" anchor="t">
            <a:spAutoFit/>
          </a:bodyPr>
          <a:lstStyle/>
          <a:p>
            <a:pPr algn="ctr" defTabSz="609630">
              <a:lnSpc>
                <a:spcPts val="2979"/>
              </a:lnSpc>
              <a:spcBef>
                <a:spcPct val="0"/>
              </a:spcBef>
            </a:pPr>
            <a:r>
              <a:rPr lang="en-US" sz="2483" u="sng" spc="-49">
                <a:solidFill>
                  <a:srgbClr val="FFFFFF"/>
                </a:solidFill>
                <a:latin typeface="Poppins"/>
                <a:ea typeface="Poppins"/>
                <a:cs typeface="Poppins"/>
                <a:sym typeface="Poppins"/>
                <a:hlinkClick r:id="rId3" tooltip="http://qrco.de/psurvey26"/>
              </a:rPr>
              <a:t>qrco.de/psurvey26</a:t>
            </a:r>
          </a:p>
        </p:txBody>
      </p:sp>
      <p:sp>
        <p:nvSpPr>
          <p:cNvPr id="10" name="TextBox 10"/>
          <p:cNvSpPr txBox="1"/>
          <p:nvPr/>
        </p:nvSpPr>
        <p:spPr>
          <a:xfrm>
            <a:off x="5068062" y="1652341"/>
            <a:ext cx="6014389" cy="4324454"/>
          </a:xfrm>
          <a:prstGeom prst="rect">
            <a:avLst/>
          </a:prstGeom>
        </p:spPr>
        <p:txBody>
          <a:bodyPr lIns="0" tIns="0" rIns="0" bIns="0" rtlCol="0" anchor="t">
            <a:spAutoFit/>
          </a:bodyPr>
          <a:lstStyle/>
          <a:p>
            <a:pPr defTabSz="609630">
              <a:lnSpc>
                <a:spcPts val="4080"/>
              </a:lnSpc>
            </a:pPr>
            <a:r>
              <a:rPr lang="en-US" sz="2893" b="1">
                <a:solidFill>
                  <a:srgbClr val="14386D"/>
                </a:solidFill>
                <a:latin typeface="Glacial Indifference Bold"/>
                <a:ea typeface="Glacial Indifference Bold"/>
                <a:cs typeface="Glacial Indifference Bold"/>
                <a:sym typeface="Glacial Indifference Bold"/>
              </a:rPr>
              <a:t>PLEASE GIVE US YOUR FEEDBACK: </a:t>
            </a:r>
          </a:p>
          <a:p>
            <a:pPr defTabSz="609630">
              <a:lnSpc>
                <a:spcPts val="4080"/>
              </a:lnSpc>
            </a:pPr>
            <a:r>
              <a:rPr lang="en-US" sz="2893" b="1">
                <a:solidFill>
                  <a:srgbClr val="14386D"/>
                </a:solidFill>
                <a:latin typeface="Glacial Indifference Bold"/>
                <a:ea typeface="Glacial Indifference Bold"/>
                <a:cs typeface="Glacial Indifference Bold"/>
                <a:sym typeface="Glacial Indifference Bold"/>
              </a:rPr>
              <a:t> </a:t>
            </a:r>
          </a:p>
          <a:p>
            <a:pPr algn="ctr" defTabSz="609630">
              <a:lnSpc>
                <a:spcPts val="2615"/>
              </a:lnSpc>
            </a:pPr>
            <a:r>
              <a:rPr lang="en-US" sz="2399">
                <a:solidFill>
                  <a:srgbClr val="14386D"/>
                </a:solidFill>
                <a:latin typeface="Glacial Indifference"/>
                <a:ea typeface="Glacial Indifference"/>
                <a:cs typeface="Glacial Indifference"/>
                <a:sym typeface="Glacial Indifference"/>
              </a:rPr>
              <a:t>YOLANDA DIAZ </a:t>
            </a:r>
          </a:p>
          <a:p>
            <a:pPr algn="ctr" defTabSz="609630">
              <a:lnSpc>
                <a:spcPts val="2615"/>
              </a:lnSpc>
            </a:pPr>
            <a:r>
              <a:rPr lang="en-US" sz="2399" b="1">
                <a:solidFill>
                  <a:srgbClr val="14386D"/>
                </a:solidFill>
                <a:latin typeface="Glacial Indifference Bold"/>
                <a:ea typeface="Glacial Indifference Bold"/>
                <a:cs typeface="Glacial Indifference Bold"/>
                <a:sym typeface="Glacial Indifference Bold"/>
              </a:rPr>
              <a:t>Outreach Analyst</a:t>
            </a:r>
          </a:p>
          <a:p>
            <a:pPr algn="ctr" defTabSz="609630">
              <a:lnSpc>
                <a:spcPts val="2615"/>
              </a:lnSpc>
            </a:pPr>
            <a:r>
              <a:rPr lang="en-US" sz="2399" b="1">
                <a:solidFill>
                  <a:srgbClr val="14386D"/>
                </a:solidFill>
                <a:latin typeface="Glacial Indifference Bold"/>
                <a:ea typeface="Glacial Indifference Bold"/>
                <a:cs typeface="Glacial Indifference Bold"/>
                <a:sym typeface="Glacial Indifference Bold"/>
              </a:rPr>
              <a:t>Community Relations and Outreach </a:t>
            </a:r>
          </a:p>
          <a:p>
            <a:pPr algn="ctr" defTabSz="609630">
              <a:lnSpc>
                <a:spcPts val="2615"/>
              </a:lnSpc>
            </a:pPr>
            <a:endParaRPr lang="en-US" sz="2399" b="1">
              <a:solidFill>
                <a:srgbClr val="14386D"/>
              </a:solidFill>
              <a:latin typeface="Glacial Indifference Bold"/>
              <a:ea typeface="Glacial Indifference Bold"/>
              <a:cs typeface="Glacial Indifference Bold"/>
              <a:sym typeface="Glacial Indifference Bold"/>
            </a:endParaRPr>
          </a:p>
          <a:p>
            <a:pPr algn="ctr" defTabSz="609630">
              <a:lnSpc>
                <a:spcPts val="2495"/>
              </a:lnSpc>
            </a:pPr>
            <a:endParaRPr lang="en-US" sz="2399" b="1">
              <a:solidFill>
                <a:srgbClr val="14386D"/>
              </a:solidFill>
              <a:latin typeface="Glacial Indifference Bold"/>
              <a:ea typeface="Glacial Indifference Bold"/>
              <a:cs typeface="Glacial Indifference Bold"/>
              <a:sym typeface="Glacial Indifference Bold"/>
            </a:endParaRPr>
          </a:p>
          <a:p>
            <a:pPr defTabSz="609630">
              <a:lnSpc>
                <a:spcPts val="2879"/>
              </a:lnSpc>
            </a:pPr>
            <a:endParaRPr lang="en-US" sz="2399" b="1">
              <a:solidFill>
                <a:srgbClr val="14386D"/>
              </a:solidFill>
              <a:latin typeface="Glacial Indifference Bold"/>
              <a:ea typeface="Glacial Indifference Bold"/>
              <a:cs typeface="Glacial Indifference Bold"/>
              <a:sym typeface="Glacial Indifference Bold"/>
            </a:endParaRPr>
          </a:p>
          <a:p>
            <a:pPr defTabSz="609630">
              <a:lnSpc>
                <a:spcPts val="2879"/>
              </a:lnSpc>
            </a:pPr>
            <a:endParaRPr lang="en-US" sz="2399" b="1">
              <a:solidFill>
                <a:srgbClr val="14386D"/>
              </a:solidFill>
              <a:latin typeface="Glacial Indifference Bold"/>
              <a:ea typeface="Glacial Indifference Bold"/>
              <a:cs typeface="Glacial Indifference Bold"/>
              <a:sym typeface="Glacial Indifference Bold"/>
            </a:endParaRPr>
          </a:p>
          <a:p>
            <a:pPr marL="982943" lvl="2" indent="-327648" defTabSz="609630">
              <a:lnSpc>
                <a:spcPts val="2879"/>
              </a:lnSpc>
            </a:pPr>
            <a:endParaRPr lang="en-US" sz="2399" b="1">
              <a:solidFill>
                <a:srgbClr val="14386D"/>
              </a:solidFill>
              <a:latin typeface="Glacial Indifference Bold"/>
              <a:ea typeface="Glacial Indifference Bold"/>
              <a:cs typeface="Glacial Indifference Bold"/>
              <a:sym typeface="Glacial Indifference Bold"/>
            </a:endParaRPr>
          </a:p>
        </p:txBody>
      </p:sp>
      <p:sp>
        <p:nvSpPr>
          <p:cNvPr id="11" name="TextBox 11"/>
          <p:cNvSpPr txBox="1"/>
          <p:nvPr/>
        </p:nvSpPr>
        <p:spPr>
          <a:xfrm>
            <a:off x="284499" y="749181"/>
            <a:ext cx="9848748" cy="1275990"/>
          </a:xfrm>
          <a:prstGeom prst="rect">
            <a:avLst/>
          </a:prstGeom>
        </p:spPr>
        <p:txBody>
          <a:bodyPr lIns="0" tIns="0" rIns="0" bIns="0" rtlCol="0" anchor="t">
            <a:spAutoFit/>
          </a:bodyPr>
          <a:lstStyle/>
          <a:p>
            <a:pPr algn="ctr" defTabSz="609630">
              <a:lnSpc>
                <a:spcPts val="5226"/>
              </a:lnSpc>
              <a:spcBef>
                <a:spcPct val="0"/>
              </a:spcBef>
            </a:pPr>
            <a:r>
              <a:rPr lang="en-US" sz="3733" b="1">
                <a:solidFill>
                  <a:srgbClr val="14386D"/>
                </a:solidFill>
                <a:latin typeface="Poppins Bold"/>
                <a:ea typeface="Poppins Bold"/>
                <a:cs typeface="Poppins Bold"/>
                <a:sym typeface="Poppins Bold"/>
              </a:rPr>
              <a:t>WE CARE ABOUT WHAT YOU THINK</a:t>
            </a:r>
          </a:p>
          <a:p>
            <a:pPr algn="ctr" defTabSz="609630">
              <a:lnSpc>
                <a:spcPts val="5226"/>
              </a:lnSpc>
              <a:spcBef>
                <a:spcPct val="0"/>
              </a:spcBef>
            </a:pPr>
            <a:endParaRPr lang="en-US" sz="3733" b="1">
              <a:solidFill>
                <a:srgbClr val="14386D"/>
              </a:solidFill>
              <a:latin typeface="Poppins Bold"/>
              <a:ea typeface="Poppins Bold"/>
              <a:cs typeface="Poppins Bold"/>
              <a:sym typeface="Poppins Bold"/>
            </a:endParaRPr>
          </a:p>
        </p:txBody>
      </p:sp>
      <p:sp>
        <p:nvSpPr>
          <p:cNvPr id="12" name="Freeform 12"/>
          <p:cNvSpPr/>
          <p:nvPr/>
        </p:nvSpPr>
        <p:spPr>
          <a:xfrm flipV="1">
            <a:off x="1" y="-302939"/>
            <a:ext cx="2853267" cy="2386045"/>
          </a:xfrm>
          <a:custGeom>
            <a:avLst/>
            <a:gdLst/>
            <a:ahLst/>
            <a:cxnLst/>
            <a:rect l="l" t="t" r="r" b="b"/>
            <a:pathLst>
              <a:path w="4279901" h="3579068">
                <a:moveTo>
                  <a:pt x="0" y="3579068"/>
                </a:moveTo>
                <a:lnTo>
                  <a:pt x="4279901" y="3579068"/>
                </a:lnTo>
                <a:lnTo>
                  <a:pt x="4279901" y="0"/>
                </a:lnTo>
                <a:lnTo>
                  <a:pt x="0" y="0"/>
                </a:lnTo>
                <a:lnTo>
                  <a:pt x="0" y="3579068"/>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a:off x="1313343" y="1298788"/>
            <a:ext cx="3166913" cy="3166913"/>
          </a:xfrm>
          <a:custGeom>
            <a:avLst/>
            <a:gdLst/>
            <a:ahLst/>
            <a:cxnLst/>
            <a:rect l="l" t="t" r="r" b="b"/>
            <a:pathLst>
              <a:path w="4750370" h="4750370">
                <a:moveTo>
                  <a:pt x="0" y="0"/>
                </a:moveTo>
                <a:lnTo>
                  <a:pt x="4750370" y="0"/>
                </a:lnTo>
                <a:lnTo>
                  <a:pt x="4750370" y="4750370"/>
                </a:lnTo>
                <a:lnTo>
                  <a:pt x="0" y="4750370"/>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sp>
        <p:nvSpPr>
          <p:cNvPr id="14" name="Freeform 14"/>
          <p:cNvSpPr/>
          <p:nvPr/>
        </p:nvSpPr>
        <p:spPr>
          <a:xfrm rot="5400000" flipV="1">
            <a:off x="9521023" y="233612"/>
            <a:ext cx="2853267" cy="2386045"/>
          </a:xfrm>
          <a:custGeom>
            <a:avLst/>
            <a:gdLst/>
            <a:ahLst/>
            <a:cxnLst/>
            <a:rect l="l" t="t" r="r" b="b"/>
            <a:pathLst>
              <a:path w="4279901" h="3579068">
                <a:moveTo>
                  <a:pt x="0" y="3579068"/>
                </a:moveTo>
                <a:lnTo>
                  <a:pt x="4279902" y="3579068"/>
                </a:lnTo>
                <a:lnTo>
                  <a:pt x="4279902" y="0"/>
                </a:lnTo>
                <a:lnTo>
                  <a:pt x="0" y="0"/>
                </a:lnTo>
                <a:lnTo>
                  <a:pt x="0" y="3579068"/>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E4D8203-45A4-F94A-4350-BF5C92DE77A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D011E2-D0BB-E3BF-6503-F38FFB0FA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3143F74E-B1FE-AC52-92C2-5FDDFEE99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8E9E9EC4-D1CE-7962-6D7F-87319E6C3C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89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D821F44-5DDD-2A50-50C9-40756AFC91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123782" y="3681414"/>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CD3D63AC-9404-DC5A-6440-F29363216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17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6ED73394-1EA5-EC68-E811-C85C49CB1E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33948"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B78C513B-7165-AEDF-047A-7B2178C0D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0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DA6111EB-284D-1561-A866-0BCE29640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32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ACD1B37D-5E8E-01B4-C501-034620711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10115" y="3589868"/>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Shape 25">
            <a:extLst>
              <a:ext uri="{FF2B5EF4-FFF2-40B4-BE49-F238E27FC236}">
                <a16:creationId xmlns:a16="http://schemas.microsoft.com/office/drawing/2014/main" id="{C33C7EF9-B49D-2C03-071D-6D392F5DC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5616"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35F22387-5471-C8D8-832B-A82A40903B50}"/>
              </a:ext>
            </a:extLst>
          </p:cNvPr>
          <p:cNvPicPr>
            <a:picLocks noChangeAspect="1"/>
          </p:cNvPicPr>
          <p:nvPr/>
        </p:nvPicPr>
        <p:blipFill>
          <a:blip r:embed="rId3"/>
          <a:stretch>
            <a:fillRect/>
          </a:stretch>
        </p:blipFill>
        <p:spPr>
          <a:xfrm>
            <a:off x="5558518" y="909358"/>
            <a:ext cx="4820601" cy="1642775"/>
          </a:xfrm>
          <a:prstGeom prst="rect">
            <a:avLst/>
          </a:prstGeom>
        </p:spPr>
      </p:pic>
      <p:sp>
        <p:nvSpPr>
          <p:cNvPr id="7" name="Content Placeholder 2">
            <a:extLst>
              <a:ext uri="{FF2B5EF4-FFF2-40B4-BE49-F238E27FC236}">
                <a16:creationId xmlns:a16="http://schemas.microsoft.com/office/drawing/2014/main" id="{BB458B0F-3C3E-F3EA-49B8-2A7052ACF36C}"/>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6474691" y="1715317"/>
            <a:ext cx="3647600" cy="4736593"/>
          </a:xfrm>
        </p:spPr>
        <p:txBody>
          <a:bodyPr anchor="ctr">
            <a:normAutofit/>
          </a:bodyPr>
          <a:lstStyle/>
          <a:p>
            <a:pPr marL="0" indent="0">
              <a:buNone/>
            </a:pPr>
            <a:r>
              <a:rPr lang="en-US" sz="4600" b="1" dirty="0">
                <a:solidFill>
                  <a:srgbClr val="FFFFFF"/>
                </a:solidFill>
              </a:rPr>
              <a:t>Bill Mullins</a:t>
            </a:r>
            <a:br>
              <a:rPr lang="en-US" sz="4600" b="1" dirty="0">
                <a:solidFill>
                  <a:srgbClr val="FFFFFF"/>
                </a:solidFill>
              </a:rPr>
            </a:br>
            <a:br>
              <a:rPr lang="en-US" sz="2400" dirty="0">
                <a:solidFill>
                  <a:srgbClr val="FFFFFF"/>
                </a:solidFill>
              </a:rPr>
            </a:br>
            <a:r>
              <a:rPr lang="en-US" sz="2400" dirty="0">
                <a:solidFill>
                  <a:srgbClr val="FFFFFF"/>
                </a:solidFill>
              </a:rPr>
              <a:t>VP, SEH Fire Safe Council</a:t>
            </a:r>
          </a:p>
          <a:p>
            <a:pPr marL="0" indent="0">
              <a:buNone/>
            </a:pPr>
            <a:r>
              <a:rPr lang="en-US" sz="2400" dirty="0">
                <a:solidFill>
                  <a:srgbClr val="FFFFFF"/>
                </a:solidFill>
              </a:rPr>
              <a:t>Local Firefighter</a:t>
            </a:r>
          </a:p>
        </p:txBody>
      </p:sp>
    </p:spTree>
    <p:extLst>
      <p:ext uri="{BB962C8B-B14F-4D97-AF65-F5344CB8AC3E}">
        <p14:creationId xmlns:p14="http://schemas.microsoft.com/office/powerpoint/2010/main" val="173136281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77DE8-CF4A-6D95-6C2C-428BE2D53460}"/>
              </a:ext>
            </a:extLst>
          </p:cNvPr>
          <p:cNvSpPr>
            <a:spLocks noGrp="1"/>
          </p:cNvSpPr>
          <p:nvPr>
            <p:ph type="title"/>
          </p:nvPr>
        </p:nvSpPr>
        <p:spPr/>
        <p:txBody>
          <a:bodyPr>
            <a:normAutofit/>
          </a:bodyPr>
          <a:lstStyle/>
          <a:p>
            <a:r>
              <a:rPr lang="en-US" dirty="0">
                <a:ea typeface="Calibri"/>
                <a:cs typeface="Calibri"/>
              </a:rPr>
              <a:t>Evacuations and Decision Making Under Stress</a:t>
            </a:r>
            <a:endParaRPr lang="en-US" dirty="0"/>
          </a:p>
        </p:txBody>
      </p:sp>
      <p:pic>
        <p:nvPicPr>
          <p:cNvPr id="7" name="Content Placeholder 6" descr="A smoke billowing from a forest fire&#10;&#10;AI-generated content may be incorrect.">
            <a:extLst>
              <a:ext uri="{FF2B5EF4-FFF2-40B4-BE49-F238E27FC236}">
                <a16:creationId xmlns:a16="http://schemas.microsoft.com/office/drawing/2014/main" id="{559C71EB-E643-D998-BB91-59128FE748D7}"/>
              </a:ext>
            </a:extLst>
          </p:cNvPr>
          <p:cNvPicPr>
            <a:picLocks noGrp="1" noChangeAspect="1"/>
          </p:cNvPicPr>
          <p:nvPr>
            <p:ph idx="1"/>
          </p:nvPr>
        </p:nvPicPr>
        <p:blipFill>
          <a:blip r:embed="rId2"/>
          <a:stretch>
            <a:fillRect/>
          </a:stretch>
        </p:blipFill>
        <p:spPr>
          <a:xfrm>
            <a:off x="4284259" y="2057400"/>
            <a:ext cx="3598083" cy="4038600"/>
          </a:xfrm>
          <a:prstGeom prst="rect">
            <a:avLst/>
          </a:prstGeom>
        </p:spPr>
      </p:pic>
    </p:spTree>
    <p:extLst>
      <p:ext uri="{BB962C8B-B14F-4D97-AF65-F5344CB8AC3E}">
        <p14:creationId xmlns:p14="http://schemas.microsoft.com/office/powerpoint/2010/main" val="3920256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38351" y="-13686"/>
            <a:ext cx="8229600" cy="1431324"/>
          </a:xfrm>
        </p:spPr>
        <p:txBody>
          <a:bodyPr/>
          <a:lstStyle/>
          <a:p>
            <a:pPr>
              <a:defRPr sz="3400" b="1"/>
            </a:pPr>
            <a:r>
              <a:rPr lang="en-US" dirty="0">
                <a:ea typeface="Calibri"/>
                <a:cs typeface="Calibri"/>
              </a:rPr>
              <a:t>About Me</a:t>
            </a:r>
            <a:endParaRPr lang="en-US" dirty="0"/>
          </a:p>
        </p:txBody>
      </p:sp>
      <p:sp>
        <p:nvSpPr>
          <p:cNvPr id="3" name="Content Placeholder 2"/>
          <p:cNvSpPr>
            <a:spLocks noGrp="1"/>
          </p:cNvSpPr>
          <p:nvPr>
            <p:ph idx="1"/>
          </p:nvPr>
        </p:nvSpPr>
        <p:spPr>
          <a:xfrm>
            <a:off x="1981200" y="1859012"/>
            <a:ext cx="8229600" cy="4412693"/>
          </a:xfrm>
        </p:spPr>
        <p:txBody>
          <a:bodyPr vert="horz" lIns="91440" tIns="45720" rIns="91440" bIns="45720" rtlCol="0" anchor="t">
            <a:normAutofit/>
          </a:bodyPr>
          <a:lstStyle/>
          <a:p>
            <a:pPr>
              <a:defRPr sz="2200"/>
            </a:pPr>
            <a:r>
              <a:rPr lang="en-US" dirty="0">
                <a:ea typeface="Calibri"/>
                <a:cs typeface="Calibri"/>
              </a:rPr>
              <a:t>Bill Mullins</a:t>
            </a:r>
          </a:p>
          <a:p>
            <a:pPr>
              <a:defRPr sz="2200"/>
            </a:pPr>
            <a:r>
              <a:rPr lang="en-US" dirty="0">
                <a:ea typeface="Calibri"/>
                <a:cs typeface="Calibri"/>
              </a:rPr>
              <a:t>SEH Resident since 2008 (Calistoga)</a:t>
            </a:r>
          </a:p>
          <a:p>
            <a:pPr>
              <a:defRPr sz="2200"/>
            </a:pPr>
            <a:r>
              <a:rPr lang="en-US" dirty="0">
                <a:ea typeface="Calibri"/>
                <a:cs typeface="Calibri"/>
              </a:rPr>
              <a:t>Fire Safe Council VP</a:t>
            </a:r>
          </a:p>
          <a:p>
            <a:pPr>
              <a:defRPr sz="2200"/>
            </a:pPr>
            <a:r>
              <a:rPr lang="en-US" dirty="0">
                <a:ea typeface="Calibri"/>
                <a:cs typeface="Calibri"/>
              </a:rPr>
              <a:t>San Bernardino County Fire 1996-1999</a:t>
            </a:r>
          </a:p>
          <a:p>
            <a:pPr>
              <a:defRPr sz="2200"/>
            </a:pPr>
            <a:r>
              <a:rPr lang="en-US" dirty="0">
                <a:ea typeface="Calibri"/>
                <a:cs typeface="Calibri"/>
              </a:rPr>
              <a:t>Cal Fire 1999-2000</a:t>
            </a:r>
          </a:p>
          <a:p>
            <a:pPr>
              <a:defRPr sz="2200"/>
            </a:pPr>
            <a:r>
              <a:rPr lang="en-US" dirty="0">
                <a:ea typeface="Calibri"/>
                <a:cs typeface="Calibri"/>
              </a:rPr>
              <a:t>AMR Ambulance 2000-2003</a:t>
            </a:r>
          </a:p>
          <a:p>
            <a:pPr>
              <a:defRPr sz="2200"/>
            </a:pPr>
            <a:r>
              <a:rPr lang="en-US" dirty="0">
                <a:ea typeface="Calibri"/>
                <a:cs typeface="Calibri"/>
              </a:rPr>
              <a:t>Carlsbad Fire Department 2003-Now</a:t>
            </a:r>
          </a:p>
        </p:txBody>
      </p:sp>
      <p:pic>
        <p:nvPicPr>
          <p:cNvPr id="5" name="Picture 4">
            <a:extLst>
              <a:ext uri="{FF2B5EF4-FFF2-40B4-BE49-F238E27FC236}">
                <a16:creationId xmlns:a16="http://schemas.microsoft.com/office/drawing/2014/main" id="{85EEE065-8C38-072C-204B-DC51D4E7F87D}"/>
              </a:ext>
            </a:extLst>
          </p:cNvPr>
          <p:cNvPicPr>
            <a:picLocks noChangeAspect="1"/>
          </p:cNvPicPr>
          <p:nvPr/>
        </p:nvPicPr>
        <p:blipFill>
          <a:blip r:embed="rId3"/>
          <a:stretch>
            <a:fillRect/>
          </a:stretch>
        </p:blipFill>
        <p:spPr>
          <a:xfrm>
            <a:off x="7919939" y="305515"/>
            <a:ext cx="2133710" cy="406420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D4DFC-22F5-3AA1-5BCF-FC73A6CF48A0}"/>
              </a:ext>
            </a:extLst>
          </p:cNvPr>
          <p:cNvSpPr>
            <a:spLocks noGrp="1"/>
          </p:cNvSpPr>
          <p:nvPr>
            <p:ph type="title"/>
          </p:nvPr>
        </p:nvSpPr>
        <p:spPr>
          <a:xfrm>
            <a:off x="1981200" y="36099"/>
            <a:ext cx="8229600" cy="1143000"/>
          </a:xfrm>
        </p:spPr>
        <p:txBody>
          <a:bodyPr>
            <a:normAutofit/>
          </a:bodyPr>
          <a:lstStyle/>
          <a:p>
            <a:r>
              <a:rPr lang="en-US" sz="3200" dirty="0"/>
              <a:t>Scenario</a:t>
            </a:r>
          </a:p>
        </p:txBody>
      </p:sp>
      <p:sp>
        <p:nvSpPr>
          <p:cNvPr id="3" name="Content Placeholder 2">
            <a:extLst>
              <a:ext uri="{FF2B5EF4-FFF2-40B4-BE49-F238E27FC236}">
                <a16:creationId xmlns:a16="http://schemas.microsoft.com/office/drawing/2014/main" id="{2896966B-B50A-9288-C0B0-079BFBA62633}"/>
              </a:ext>
            </a:extLst>
          </p:cNvPr>
          <p:cNvSpPr>
            <a:spLocks noGrp="1"/>
          </p:cNvSpPr>
          <p:nvPr>
            <p:ph idx="1"/>
          </p:nvPr>
        </p:nvSpPr>
        <p:spPr>
          <a:xfrm>
            <a:off x="2050774" y="959127"/>
            <a:ext cx="8229600" cy="5680213"/>
          </a:xfrm>
        </p:spPr>
        <p:txBody>
          <a:bodyPr>
            <a:normAutofit/>
          </a:bodyPr>
          <a:lstStyle/>
          <a:p>
            <a:pPr marL="0" indent="0">
              <a:buNone/>
            </a:pPr>
            <a:r>
              <a:rPr lang="en-US" sz="1900" dirty="0"/>
              <a:t>You are on your way home from work, you see smoke to the east out towards Harmony Grove.  It’s been windy and hot all day.  You feel a little anxious but you’re doing ok.  As you come up SEH Rd. at the Town Square, you are seeing numerous fire engines and police headed towards the fire.  It adds a little more anxiety.  As you come up your street, you get a notice for an Evacuation advisory (Level 1).  You start to worry.  You start to run through your head about what you’re going to do.  You start to question when you should leave.  The stress builds.  You decide to stay even though you are starting to see a little ash fall outside.  A few minutes later, you start grabbing some personal items and you pack a bag of clothes.  It also is starting to get a little darker and hazier outside.  Five more minutes pass.  You then get another notification.  It’s now an evacuation warning (Level 2).  You come to realize that you need to leave.  Where are you going to go? What are you going to bring with you? You hear sirens outside, in the distance, with the “High-Low” tone.  Your phone buzzes again with an evacuation order (Level 3).  You’re so full of adrenaline that your hands are shaking, you can’t find your keys.  They’re in your pocket.  You get in your car and you head out the same way you always do.  Embers are blowing in the air and it is dark as night outside.  You get to the bottom of the street and there’s a bush and a pine tree on fire.  Traffic is stopped and you have nowhere to go.  You start thinking, “What did I get myself into?”</a:t>
            </a:r>
          </a:p>
        </p:txBody>
      </p:sp>
    </p:spTree>
    <p:extLst>
      <p:ext uri="{BB962C8B-B14F-4D97-AF65-F5344CB8AC3E}">
        <p14:creationId xmlns:p14="http://schemas.microsoft.com/office/powerpoint/2010/main" val="1024792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400" b="1"/>
            </a:pPr>
            <a:r>
              <a:t>Why Evacuations Go Wrong</a:t>
            </a:r>
          </a:p>
        </p:txBody>
      </p:sp>
      <p:sp>
        <p:nvSpPr>
          <p:cNvPr id="3" name="Content Placeholder 2"/>
          <p:cNvSpPr>
            <a:spLocks noGrp="1"/>
          </p:cNvSpPr>
          <p:nvPr>
            <p:ph idx="1"/>
          </p:nvPr>
        </p:nvSpPr>
        <p:spPr/>
        <p:txBody>
          <a:bodyPr>
            <a:normAutofit/>
          </a:bodyPr>
          <a:lstStyle/>
          <a:p>
            <a:pPr>
              <a:defRPr sz="2200"/>
            </a:pPr>
            <a:r>
              <a:rPr lang="en-US" b="1" dirty="0"/>
              <a:t>What Went Wrong Here</a:t>
            </a:r>
          </a:p>
          <a:p>
            <a:pPr>
              <a:defRPr sz="2200"/>
            </a:pPr>
            <a:r>
              <a:rPr lang="en-US" dirty="0"/>
              <a:t>Letting our emotions affect our decision making</a:t>
            </a:r>
          </a:p>
          <a:p>
            <a:pPr>
              <a:defRPr sz="2200"/>
            </a:pPr>
            <a:r>
              <a:rPr dirty="0"/>
              <a:t>Waiting too long to leave</a:t>
            </a:r>
          </a:p>
          <a:p>
            <a:pPr lvl="1">
              <a:defRPr sz="2200"/>
            </a:pPr>
            <a:r>
              <a:rPr dirty="0"/>
              <a:t>Thinking 'it won’t reach us'</a:t>
            </a:r>
          </a:p>
          <a:p>
            <a:pPr lvl="1">
              <a:defRPr sz="2200"/>
            </a:pPr>
            <a:r>
              <a:rPr dirty="0"/>
              <a:t>Traffic congestion</a:t>
            </a:r>
          </a:p>
          <a:p>
            <a:pPr lvl="1">
              <a:defRPr sz="2200"/>
            </a:pPr>
            <a:r>
              <a:rPr dirty="0"/>
              <a:t>Routes becoming blocked</a:t>
            </a:r>
            <a:endParaRPr lang="en-US" dirty="0"/>
          </a:p>
          <a:p>
            <a:pPr>
              <a:defRPr sz="2200"/>
            </a:pPr>
            <a:r>
              <a:rPr lang="en-US" dirty="0"/>
              <a:t>No Preplanning for this evacuation</a:t>
            </a:r>
          </a:p>
          <a:p>
            <a:pPr lvl="1">
              <a:defRPr sz="2200"/>
            </a:pPr>
            <a:r>
              <a:rPr lang="en-US" dirty="0"/>
              <a:t>The time to plan for an evacuation is now, not when the emergency happens</a:t>
            </a:r>
          </a:p>
          <a:p>
            <a:pPr lvl="1">
              <a:defRPr sz="2200"/>
            </a:pPr>
            <a:r>
              <a:rPr lang="en-US" dirty="0"/>
              <a:t>Bringing too much</a:t>
            </a:r>
          </a:p>
          <a:p>
            <a:pPr lvl="1">
              <a:defRPr sz="2200"/>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400" b="1"/>
            </a:pPr>
            <a:r>
              <a:rPr dirty="0"/>
              <a:t>How </a:t>
            </a:r>
            <a:r>
              <a:rPr lang="en-US" dirty="0"/>
              <a:t>Does </a:t>
            </a:r>
            <a:r>
              <a:rPr dirty="0"/>
              <a:t>Stress Affect Us</a:t>
            </a:r>
          </a:p>
        </p:txBody>
      </p:sp>
      <p:sp>
        <p:nvSpPr>
          <p:cNvPr id="3" name="Content Placeholder 2"/>
          <p:cNvSpPr>
            <a:spLocks noGrp="1"/>
          </p:cNvSpPr>
          <p:nvPr>
            <p:ph idx="1"/>
          </p:nvPr>
        </p:nvSpPr>
        <p:spPr/>
        <p:txBody>
          <a:bodyPr>
            <a:normAutofit/>
          </a:bodyPr>
          <a:lstStyle/>
          <a:p>
            <a:pPr>
              <a:defRPr sz="2200"/>
            </a:pPr>
            <a:r>
              <a:rPr lang="en-US" dirty="0"/>
              <a:t>Sympathetic Response</a:t>
            </a:r>
          </a:p>
          <a:p>
            <a:pPr lvl="1">
              <a:defRPr sz="2200"/>
            </a:pPr>
            <a:r>
              <a:rPr dirty="0"/>
              <a:t>Tunnel vision</a:t>
            </a:r>
            <a:endParaRPr lang="en-US" dirty="0"/>
          </a:p>
          <a:p>
            <a:pPr lvl="1">
              <a:defRPr sz="2200"/>
            </a:pPr>
            <a:r>
              <a:rPr lang="en-US" dirty="0"/>
              <a:t>Loss of complex reasoning</a:t>
            </a:r>
            <a:endParaRPr dirty="0"/>
          </a:p>
          <a:p>
            <a:pPr lvl="1">
              <a:defRPr sz="2200"/>
            </a:pPr>
            <a:r>
              <a:rPr dirty="0"/>
              <a:t>Denial or hesitation</a:t>
            </a:r>
            <a:r>
              <a:rPr lang="en-US" dirty="0"/>
              <a:t> “This isn’t happening”</a:t>
            </a:r>
            <a:endParaRPr dirty="0"/>
          </a:p>
          <a:p>
            <a:pPr lvl="1">
              <a:defRPr sz="2200"/>
            </a:pPr>
            <a:r>
              <a:rPr dirty="0"/>
              <a:t>Rushing without thinking</a:t>
            </a:r>
          </a:p>
          <a:p>
            <a:pPr lvl="1">
              <a:defRPr sz="2200"/>
            </a:pPr>
            <a:r>
              <a:rPr dirty="0"/>
              <a:t>Freezing under pressure</a:t>
            </a:r>
            <a:r>
              <a:rPr lang="en-US" dirty="0"/>
              <a:t> and not making a decision</a:t>
            </a:r>
          </a:p>
          <a:p>
            <a:pPr lvl="1">
              <a:defRPr sz="2200"/>
            </a:pPr>
            <a:r>
              <a:rPr lang="en-US" dirty="0"/>
              <a:t>Adrenaline takes over</a:t>
            </a:r>
          </a:p>
          <a:p>
            <a:pPr lvl="1">
              <a:defRPr sz="2200"/>
            </a:pPr>
            <a:r>
              <a:rPr lang="en-US" dirty="0"/>
              <a:t>Bad decisions happen</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pattFill prst="dkHorz">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41EC37-0003-FD6B-6DEC-8E180E1BC968}"/>
              </a:ext>
            </a:extLst>
          </p:cNvPr>
          <p:cNvSpPr>
            <a:spLocks noGrp="1"/>
          </p:cNvSpPr>
          <p:nvPr>
            <p:ph type="title"/>
          </p:nvPr>
        </p:nvSpPr>
        <p:spPr/>
        <p:txBody>
          <a:bodyPr/>
          <a:lstStyle/>
          <a:p>
            <a:r>
              <a:rPr lang="en-US" dirty="0"/>
              <a:t>How Do I Prevent This?</a:t>
            </a:r>
          </a:p>
        </p:txBody>
      </p:sp>
      <p:sp>
        <p:nvSpPr>
          <p:cNvPr id="6" name="Content Placeholder 5">
            <a:extLst>
              <a:ext uri="{FF2B5EF4-FFF2-40B4-BE49-F238E27FC236}">
                <a16:creationId xmlns:a16="http://schemas.microsoft.com/office/drawing/2014/main" id="{1BB7EBA4-84F7-8169-9272-CA55177B7052}"/>
              </a:ext>
            </a:extLst>
          </p:cNvPr>
          <p:cNvSpPr>
            <a:spLocks noGrp="1"/>
          </p:cNvSpPr>
          <p:nvPr>
            <p:ph idx="1"/>
          </p:nvPr>
        </p:nvSpPr>
        <p:spPr/>
        <p:txBody>
          <a:bodyPr>
            <a:normAutofit fontScale="92500" lnSpcReduction="10000"/>
          </a:bodyPr>
          <a:lstStyle/>
          <a:p>
            <a:r>
              <a:rPr lang="en-US" sz="2800" dirty="0"/>
              <a:t>Plan Ahead</a:t>
            </a:r>
          </a:p>
          <a:p>
            <a:pPr lvl="1"/>
            <a:r>
              <a:rPr lang="en-US" sz="2400" dirty="0"/>
              <a:t>Know what you are going to pack</a:t>
            </a:r>
          </a:p>
          <a:p>
            <a:pPr lvl="1"/>
            <a:r>
              <a:rPr lang="en-US" sz="2400" dirty="0"/>
              <a:t>Know where you are going to go during an evacuation</a:t>
            </a:r>
          </a:p>
          <a:p>
            <a:pPr lvl="1"/>
            <a:r>
              <a:rPr lang="en-US" sz="2400" dirty="0"/>
              <a:t>Know how you are going to get there</a:t>
            </a:r>
          </a:p>
          <a:p>
            <a:r>
              <a:rPr lang="en-US" sz="2800" dirty="0"/>
              <a:t>Be Ready When it’s Time to Leave</a:t>
            </a:r>
          </a:p>
          <a:p>
            <a:pPr lvl="1"/>
            <a:r>
              <a:rPr lang="en-US" sz="2400" dirty="0"/>
              <a:t>Back your car into your driveway</a:t>
            </a:r>
          </a:p>
          <a:p>
            <a:pPr lvl="1"/>
            <a:r>
              <a:rPr lang="en-US" sz="2400" dirty="0"/>
              <a:t>Have your car packed and ready</a:t>
            </a:r>
          </a:p>
          <a:p>
            <a:pPr lvl="1"/>
            <a:r>
              <a:rPr lang="en-US" sz="2400" dirty="0"/>
              <a:t>Be dressed for the evacuation</a:t>
            </a:r>
          </a:p>
          <a:p>
            <a:r>
              <a:rPr lang="en-US" sz="2800" dirty="0"/>
              <a:t>Leave Early</a:t>
            </a:r>
          </a:p>
          <a:p>
            <a:pPr lvl="1"/>
            <a:r>
              <a:rPr lang="en-US" sz="2400" dirty="0"/>
              <a:t>Don’t wait until it’s too late</a:t>
            </a:r>
          </a:p>
        </p:txBody>
      </p:sp>
    </p:spTree>
    <p:extLst>
      <p:ext uri="{BB962C8B-B14F-4D97-AF65-F5344CB8AC3E}">
        <p14:creationId xmlns:p14="http://schemas.microsoft.com/office/powerpoint/2010/main" val="17147103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A41E5E-1573-FFFE-255D-D4E7249802C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67288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EF4A9-1B33-CEC6-ECF1-9F6210F5AB48}"/>
              </a:ext>
            </a:extLst>
          </p:cNvPr>
          <p:cNvSpPr>
            <a:spLocks noGrp="1"/>
          </p:cNvSpPr>
          <p:nvPr>
            <p:ph type="title"/>
          </p:nvPr>
        </p:nvSpPr>
        <p:spPr/>
        <p:txBody>
          <a:bodyPr>
            <a:normAutofit/>
          </a:bodyPr>
          <a:lstStyle/>
          <a:p>
            <a:r>
              <a:rPr lang="en-US" dirty="0"/>
              <a:t>Evacuation Planning</a:t>
            </a:r>
          </a:p>
        </p:txBody>
      </p:sp>
      <p:sp>
        <p:nvSpPr>
          <p:cNvPr id="3" name="Content Placeholder 2">
            <a:extLst>
              <a:ext uri="{FF2B5EF4-FFF2-40B4-BE49-F238E27FC236}">
                <a16:creationId xmlns:a16="http://schemas.microsoft.com/office/drawing/2014/main" id="{D1D503B5-4F4D-E3E2-D362-77E18A610200}"/>
              </a:ext>
            </a:extLst>
          </p:cNvPr>
          <p:cNvSpPr>
            <a:spLocks noGrp="1"/>
          </p:cNvSpPr>
          <p:nvPr>
            <p:ph idx="1"/>
          </p:nvPr>
        </p:nvSpPr>
        <p:spPr/>
        <p:txBody>
          <a:bodyPr/>
          <a:lstStyle/>
          <a:p>
            <a:r>
              <a:rPr lang="en-US" dirty="0"/>
              <a:t>Use the PACE acronym for planning your route</a:t>
            </a:r>
          </a:p>
          <a:p>
            <a:r>
              <a:rPr lang="en-US" dirty="0"/>
              <a:t>Use the STOP acronym for when you feel stressed</a:t>
            </a:r>
          </a:p>
          <a:p>
            <a:r>
              <a:rPr lang="en-US" dirty="0"/>
              <a:t>Know where your fire is and where it’s going</a:t>
            </a:r>
          </a:p>
          <a:p>
            <a:r>
              <a:rPr lang="en-US" dirty="0"/>
              <a:t>Evacuate Early, Evacuate Early, and Evacuate Early</a:t>
            </a:r>
          </a:p>
        </p:txBody>
      </p:sp>
    </p:spTree>
    <p:extLst>
      <p:ext uri="{BB962C8B-B14F-4D97-AF65-F5344CB8AC3E}">
        <p14:creationId xmlns:p14="http://schemas.microsoft.com/office/powerpoint/2010/main" val="19320292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400" b="1"/>
            </a:pPr>
            <a:r>
              <a:t>PACE: Your Evacuation Layers</a:t>
            </a:r>
          </a:p>
        </p:txBody>
      </p:sp>
      <p:sp>
        <p:nvSpPr>
          <p:cNvPr id="3" name="Content Placeholder 2"/>
          <p:cNvSpPr>
            <a:spLocks noGrp="1"/>
          </p:cNvSpPr>
          <p:nvPr>
            <p:ph idx="1"/>
          </p:nvPr>
        </p:nvSpPr>
        <p:spPr/>
        <p:txBody>
          <a:bodyPr>
            <a:normAutofit lnSpcReduction="10000"/>
          </a:bodyPr>
          <a:lstStyle/>
          <a:p>
            <a:pPr>
              <a:defRPr sz="2200"/>
            </a:pPr>
            <a:r>
              <a:rPr b="1" dirty="0"/>
              <a:t>P</a:t>
            </a:r>
            <a:r>
              <a:rPr dirty="0"/>
              <a:t>rimary Route – First way out</a:t>
            </a:r>
            <a:endParaRPr lang="en-US" dirty="0"/>
          </a:p>
          <a:p>
            <a:pPr lvl="1">
              <a:defRPr sz="2200"/>
            </a:pPr>
            <a:r>
              <a:rPr lang="en-US" dirty="0"/>
              <a:t>Main Road</a:t>
            </a:r>
          </a:p>
          <a:p>
            <a:pPr lvl="1">
              <a:defRPr sz="2200"/>
            </a:pPr>
            <a:r>
              <a:rPr lang="en-US" dirty="0"/>
              <a:t>Will be most crowded</a:t>
            </a:r>
            <a:endParaRPr dirty="0"/>
          </a:p>
          <a:p>
            <a:pPr>
              <a:defRPr sz="2200"/>
            </a:pPr>
            <a:r>
              <a:rPr b="1" dirty="0"/>
              <a:t>A</a:t>
            </a:r>
            <a:r>
              <a:rPr dirty="0"/>
              <a:t>lternate Route – Backup road</a:t>
            </a:r>
            <a:endParaRPr lang="en-US" dirty="0"/>
          </a:p>
          <a:p>
            <a:pPr lvl="1">
              <a:defRPr sz="2200"/>
            </a:pPr>
            <a:r>
              <a:rPr lang="en-US" dirty="0"/>
              <a:t>Secondary route out of town</a:t>
            </a:r>
            <a:endParaRPr dirty="0"/>
          </a:p>
          <a:p>
            <a:pPr>
              <a:defRPr sz="2200"/>
            </a:pPr>
            <a:r>
              <a:rPr b="1" dirty="0"/>
              <a:t>C</a:t>
            </a:r>
            <a:r>
              <a:rPr dirty="0"/>
              <a:t>ontingency – Safe open area</a:t>
            </a:r>
            <a:endParaRPr lang="en-US" dirty="0"/>
          </a:p>
          <a:p>
            <a:pPr lvl="1">
              <a:defRPr sz="2200"/>
            </a:pPr>
            <a:r>
              <a:rPr lang="en-US" dirty="0"/>
              <a:t>Parking lots, Ball Fields, Parks and Schools</a:t>
            </a:r>
            <a:endParaRPr dirty="0"/>
          </a:p>
          <a:p>
            <a:pPr>
              <a:defRPr sz="2200"/>
            </a:pPr>
            <a:r>
              <a:rPr b="1" dirty="0"/>
              <a:t>E</a:t>
            </a:r>
            <a:r>
              <a:rPr dirty="0"/>
              <a:t>mergency – Last resort shelter option</a:t>
            </a:r>
            <a:endParaRPr lang="en-US" dirty="0"/>
          </a:p>
          <a:p>
            <a:pPr lvl="1">
              <a:defRPr sz="2200"/>
            </a:pPr>
            <a:r>
              <a:rPr lang="en-US" dirty="0"/>
              <a:t>Take refuge in a TRA (Hardened Structure, large open area or interior area of a neighborhood)</a:t>
            </a:r>
          </a:p>
          <a:p>
            <a:pPr lvl="1">
              <a:defRPr sz="2200"/>
            </a:pPr>
            <a:r>
              <a:rPr lang="en-US" b="1" dirty="0"/>
              <a:t>Know Your PACE!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400" b="1"/>
            </a:pPr>
            <a:r>
              <a:t>The STOP Method</a:t>
            </a:r>
          </a:p>
        </p:txBody>
      </p:sp>
      <p:sp>
        <p:nvSpPr>
          <p:cNvPr id="3" name="Content Placeholder 2"/>
          <p:cNvSpPr>
            <a:spLocks noGrp="1"/>
          </p:cNvSpPr>
          <p:nvPr>
            <p:ph idx="1"/>
          </p:nvPr>
        </p:nvSpPr>
        <p:spPr/>
        <p:txBody>
          <a:bodyPr>
            <a:normAutofit fontScale="92500" lnSpcReduction="10000"/>
          </a:bodyPr>
          <a:lstStyle/>
          <a:p>
            <a:pPr>
              <a:defRPr sz="2200"/>
            </a:pPr>
            <a:r>
              <a:rPr lang="en-US" dirty="0"/>
              <a:t>Use STOP when you get overwhelmed by adrenaline</a:t>
            </a:r>
          </a:p>
          <a:p>
            <a:pPr>
              <a:defRPr sz="2200"/>
            </a:pPr>
            <a:r>
              <a:rPr lang="en-US" dirty="0"/>
              <a:t>S - Stop</a:t>
            </a:r>
          </a:p>
          <a:p>
            <a:pPr lvl="1">
              <a:defRPr sz="2200"/>
            </a:pPr>
            <a:r>
              <a:rPr lang="en-US" dirty="0"/>
              <a:t>Take a few deep breaths and try to settle down (Box Breathing)</a:t>
            </a:r>
            <a:endParaRPr dirty="0"/>
          </a:p>
          <a:p>
            <a:pPr>
              <a:defRPr sz="2200"/>
            </a:pPr>
            <a:r>
              <a:rPr dirty="0"/>
              <a:t>T </a:t>
            </a:r>
            <a:r>
              <a:rPr lang="en-US" dirty="0"/>
              <a:t>-</a:t>
            </a:r>
            <a:r>
              <a:rPr dirty="0"/>
              <a:t> Think</a:t>
            </a:r>
            <a:endParaRPr lang="en-US" dirty="0"/>
          </a:p>
          <a:p>
            <a:pPr lvl="1">
              <a:defRPr sz="2200"/>
            </a:pPr>
            <a:r>
              <a:rPr lang="en-US" dirty="0"/>
              <a:t>Focus on what you’re doing</a:t>
            </a:r>
            <a:endParaRPr dirty="0"/>
          </a:p>
          <a:p>
            <a:pPr>
              <a:defRPr sz="2200"/>
            </a:pPr>
            <a:r>
              <a:rPr dirty="0"/>
              <a:t>O </a:t>
            </a:r>
            <a:r>
              <a:rPr lang="en-US" dirty="0"/>
              <a:t>- </a:t>
            </a:r>
            <a:r>
              <a:rPr dirty="0"/>
              <a:t>Observe</a:t>
            </a:r>
            <a:endParaRPr lang="en-US" dirty="0"/>
          </a:p>
          <a:p>
            <a:pPr lvl="1">
              <a:defRPr sz="2200"/>
            </a:pPr>
            <a:r>
              <a:rPr lang="en-US" dirty="0"/>
              <a:t>Try to get a read on where the fire is and how much time you have</a:t>
            </a:r>
            <a:endParaRPr dirty="0"/>
          </a:p>
          <a:p>
            <a:pPr>
              <a:defRPr sz="2200"/>
            </a:pPr>
            <a:r>
              <a:rPr dirty="0"/>
              <a:t>P </a:t>
            </a:r>
            <a:r>
              <a:rPr lang="en-US" dirty="0"/>
              <a:t>-</a:t>
            </a:r>
            <a:r>
              <a:rPr dirty="0"/>
              <a:t> Plan</a:t>
            </a:r>
            <a:endParaRPr lang="en-US" dirty="0"/>
          </a:p>
          <a:p>
            <a:pPr lvl="1">
              <a:defRPr sz="2200"/>
            </a:pPr>
            <a:r>
              <a:rPr lang="en-US" dirty="0"/>
              <a:t>Come up with a plan for what you are going to do</a:t>
            </a:r>
          </a:p>
          <a:p>
            <a:pPr marL="457200" lvl="1" indent="0">
              <a:buNone/>
              <a:defRPr sz="2200"/>
            </a:pPr>
            <a:endParaRPr lang="en-US" dirty="0"/>
          </a:p>
          <a:p>
            <a:pPr marL="457200" lvl="1" indent="0">
              <a:buNone/>
              <a:defRPr sz="2200"/>
            </a:pPr>
            <a:r>
              <a:rPr lang="en-US" dirty="0"/>
              <a:t>Stay Calm, Think Clearly and Act Decisively!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pattFill prst="ltDnDiag">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0D48-062C-80E5-A831-97654E8C66A1}"/>
              </a:ext>
            </a:extLst>
          </p:cNvPr>
          <p:cNvSpPr>
            <a:spLocks noGrp="1"/>
          </p:cNvSpPr>
          <p:nvPr>
            <p:ph type="title"/>
          </p:nvPr>
        </p:nvSpPr>
        <p:spPr>
          <a:xfrm>
            <a:off x="1981200" y="274638"/>
            <a:ext cx="8229600" cy="2110753"/>
          </a:xfrm>
        </p:spPr>
        <p:txBody>
          <a:bodyPr>
            <a:normAutofit/>
          </a:bodyPr>
          <a:lstStyle/>
          <a:p>
            <a:r>
              <a:rPr lang="en-US" sz="3600" dirty="0"/>
              <a:t>“Reading the Fire”</a:t>
            </a:r>
            <a:br>
              <a:rPr lang="en-US" sz="3600" dirty="0"/>
            </a:br>
            <a:r>
              <a:rPr lang="en-US" sz="3600" dirty="0"/>
              <a:t>Where is it, How big is it and </a:t>
            </a:r>
            <a:br>
              <a:rPr lang="en-US" sz="3600" dirty="0"/>
            </a:br>
            <a:r>
              <a:rPr lang="en-US" sz="3600" dirty="0"/>
              <a:t>which way is it headed? </a:t>
            </a:r>
            <a:br>
              <a:rPr lang="en-US" dirty="0"/>
            </a:br>
            <a:endParaRPr lang="en-US" dirty="0"/>
          </a:p>
        </p:txBody>
      </p:sp>
      <p:sp>
        <p:nvSpPr>
          <p:cNvPr id="3" name="Content Placeholder 2">
            <a:extLst>
              <a:ext uri="{FF2B5EF4-FFF2-40B4-BE49-F238E27FC236}">
                <a16:creationId xmlns:a16="http://schemas.microsoft.com/office/drawing/2014/main" id="{F6F7044A-C451-F366-DBE0-A282F4419434}"/>
              </a:ext>
            </a:extLst>
          </p:cNvPr>
          <p:cNvSpPr>
            <a:spLocks noGrp="1"/>
          </p:cNvSpPr>
          <p:nvPr>
            <p:ph idx="1"/>
          </p:nvPr>
        </p:nvSpPr>
        <p:spPr>
          <a:xfrm>
            <a:off x="1981200" y="1977887"/>
            <a:ext cx="8229600" cy="4148276"/>
          </a:xfrm>
        </p:spPr>
        <p:txBody>
          <a:bodyPr>
            <a:normAutofit lnSpcReduction="10000"/>
          </a:bodyPr>
          <a:lstStyle/>
          <a:p>
            <a:r>
              <a:rPr lang="en-US" sz="2200" dirty="0"/>
              <a:t>Where is it?</a:t>
            </a:r>
          </a:p>
          <a:p>
            <a:pPr lvl="1"/>
            <a:r>
              <a:rPr lang="en-US" sz="1800" dirty="0"/>
              <a:t>Look to see if you know where it is</a:t>
            </a:r>
          </a:p>
          <a:p>
            <a:pPr lvl="1"/>
            <a:r>
              <a:rPr lang="en-US" sz="1800" dirty="0"/>
              <a:t>Use an app like Genasys Protect, Watch duty or Wildfireintel.org to see the location and get information</a:t>
            </a:r>
          </a:p>
          <a:p>
            <a:pPr lvl="1"/>
            <a:r>
              <a:rPr lang="en-US" sz="1800" dirty="0"/>
              <a:t>Utilize the Double Peak camera online</a:t>
            </a:r>
          </a:p>
          <a:p>
            <a:r>
              <a:rPr lang="en-US" sz="2200" dirty="0"/>
              <a:t>What size is the fire?</a:t>
            </a:r>
          </a:p>
          <a:p>
            <a:pPr lvl="1"/>
            <a:r>
              <a:rPr lang="en-US" sz="1800" dirty="0"/>
              <a:t>Can You see it? Is it Small, Large, Catastrophic</a:t>
            </a:r>
          </a:p>
          <a:p>
            <a:pPr lvl="1"/>
            <a:r>
              <a:rPr lang="en-US" sz="1800" dirty="0"/>
              <a:t>Read the smoke column</a:t>
            </a:r>
          </a:p>
          <a:p>
            <a:r>
              <a:rPr lang="en-US" sz="2200" dirty="0"/>
              <a:t>Which way is it headed?</a:t>
            </a:r>
          </a:p>
          <a:p>
            <a:pPr lvl="1"/>
            <a:r>
              <a:rPr lang="en-US" sz="1800" dirty="0"/>
              <a:t>If you stand looking at the fire and the wind is blowing in your face, the wind is pushing that fire towards you.</a:t>
            </a:r>
          </a:p>
          <a:p>
            <a:pPr lvl="1"/>
            <a:r>
              <a:rPr lang="en-US" sz="1800" dirty="0"/>
              <a:t>Look up</a:t>
            </a:r>
            <a:r>
              <a:rPr lang="en-US" sz="1800"/>
              <a:t>, if </a:t>
            </a:r>
            <a:r>
              <a:rPr lang="en-US" sz="1800" dirty="0"/>
              <a:t>the smoke is coming over you, the fire is coming your way.</a:t>
            </a:r>
          </a:p>
          <a:p>
            <a:pPr lvl="1"/>
            <a:r>
              <a:rPr lang="en-US" sz="1800" dirty="0"/>
              <a:t>It will also follow topography and slope</a:t>
            </a:r>
          </a:p>
        </p:txBody>
      </p:sp>
    </p:spTree>
    <p:extLst>
      <p:ext uri="{BB962C8B-B14F-4D97-AF65-F5344CB8AC3E}">
        <p14:creationId xmlns:p14="http://schemas.microsoft.com/office/powerpoint/2010/main" val="2806375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5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92096" y="585216"/>
            <a:ext cx="7559475" cy="1499616"/>
          </a:xfrm>
        </p:spPr>
        <p:txBody>
          <a:bodyPr/>
          <a:lstStyle/>
          <a:p>
            <a:pPr>
              <a:defRPr sz="3400" b="1"/>
            </a:pPr>
            <a:r>
              <a:rPr lang="en-US" dirty="0"/>
              <a:t>Here’s how you evaluate your Situation</a:t>
            </a:r>
            <a:endParaRPr dirty="0"/>
          </a:p>
        </p:txBody>
      </p:sp>
      <p:sp>
        <p:nvSpPr>
          <p:cNvPr id="3" name="Content Placeholder 2"/>
          <p:cNvSpPr>
            <a:spLocks noGrp="1"/>
          </p:cNvSpPr>
          <p:nvPr>
            <p:ph idx="1"/>
          </p:nvPr>
        </p:nvSpPr>
        <p:spPr/>
        <p:txBody>
          <a:bodyPr>
            <a:normAutofit fontScale="92500" lnSpcReduction="10000"/>
          </a:bodyPr>
          <a:lstStyle/>
          <a:p>
            <a:pPr>
              <a:defRPr sz="2200"/>
            </a:pPr>
            <a:r>
              <a:rPr dirty="0"/>
              <a:t>Smoke in the </a:t>
            </a:r>
            <a:r>
              <a:rPr lang="en-US" dirty="0"/>
              <a:t>far </a:t>
            </a:r>
            <a:r>
              <a:rPr dirty="0"/>
              <a:t>distance</a:t>
            </a:r>
            <a:r>
              <a:rPr lang="en-US" dirty="0"/>
              <a:t>, no advisories or warnings</a:t>
            </a:r>
          </a:p>
          <a:p>
            <a:pPr lvl="1">
              <a:defRPr sz="2200"/>
            </a:pPr>
            <a:r>
              <a:rPr lang="en-US" dirty="0"/>
              <a:t>Monitor the fire</a:t>
            </a:r>
          </a:p>
          <a:p>
            <a:pPr lvl="1">
              <a:defRPr sz="2200"/>
            </a:pPr>
            <a:r>
              <a:rPr lang="en-US" dirty="0"/>
              <a:t>Is the smoke coming towards you or away from you</a:t>
            </a:r>
          </a:p>
          <a:p>
            <a:pPr lvl="1">
              <a:defRPr sz="2200"/>
            </a:pPr>
            <a:r>
              <a:rPr lang="en-US" dirty="0"/>
              <a:t>Be Ready</a:t>
            </a:r>
          </a:p>
          <a:p>
            <a:pPr>
              <a:defRPr sz="2200"/>
            </a:pPr>
            <a:r>
              <a:rPr dirty="0"/>
              <a:t>Smoke </a:t>
            </a:r>
            <a:r>
              <a:rPr lang="en-US" dirty="0"/>
              <a:t>coming in your direction and the smell of smoke</a:t>
            </a:r>
          </a:p>
          <a:p>
            <a:pPr lvl="1">
              <a:defRPr sz="2200"/>
            </a:pPr>
            <a:r>
              <a:rPr lang="en-US" dirty="0"/>
              <a:t>With Advisories or warnings, Danger…  you should leave</a:t>
            </a:r>
          </a:p>
          <a:p>
            <a:pPr lvl="1">
              <a:defRPr sz="2200"/>
            </a:pPr>
            <a:r>
              <a:rPr lang="en-US" dirty="0"/>
              <a:t>No Advisories or warnings and it’s far away, you can still monitor your situation, but be packed and ready to leave</a:t>
            </a:r>
          </a:p>
          <a:p>
            <a:pPr lvl="1">
              <a:defRPr sz="2200"/>
            </a:pPr>
            <a:r>
              <a:rPr lang="en-US" dirty="0"/>
              <a:t>Best bet is to Evacuate</a:t>
            </a:r>
            <a:endParaRPr dirty="0"/>
          </a:p>
          <a:p>
            <a:pPr>
              <a:defRPr sz="2200"/>
            </a:pPr>
            <a:r>
              <a:rPr dirty="0"/>
              <a:t>Thick, fast-moving smoke</a:t>
            </a:r>
            <a:r>
              <a:rPr lang="en-US" dirty="0"/>
              <a:t> with ash or embers</a:t>
            </a:r>
          </a:p>
          <a:p>
            <a:pPr lvl="1">
              <a:defRPr sz="2200"/>
            </a:pPr>
            <a:r>
              <a:rPr lang="en-US" dirty="0"/>
              <a:t>High Danger…  You waited too long</a:t>
            </a:r>
          </a:p>
          <a:p>
            <a:pPr lvl="1">
              <a:defRPr sz="2200"/>
            </a:pPr>
            <a:r>
              <a:rPr lang="en-US" dirty="0"/>
              <a:t>Evacuate immediately or take refuge</a:t>
            </a: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ED4C3-7C2D-C9CA-253F-2498A568425C}"/>
              </a:ext>
            </a:extLst>
          </p:cNvPr>
          <p:cNvSpPr>
            <a:spLocks noGrp="1"/>
          </p:cNvSpPr>
          <p:nvPr>
            <p:ph type="title"/>
          </p:nvPr>
        </p:nvSpPr>
        <p:spPr/>
        <p:txBody>
          <a:bodyPr/>
          <a:lstStyle/>
          <a:p>
            <a:r>
              <a:rPr lang="en-US" dirty="0"/>
              <a:t>Smoke in the distance</a:t>
            </a:r>
          </a:p>
        </p:txBody>
      </p:sp>
      <p:pic>
        <p:nvPicPr>
          <p:cNvPr id="5" name="Content Placeholder 4">
            <a:extLst>
              <a:ext uri="{FF2B5EF4-FFF2-40B4-BE49-F238E27FC236}">
                <a16:creationId xmlns:a16="http://schemas.microsoft.com/office/drawing/2014/main" id="{7A97AD56-911B-0775-8FC6-558BB606CFD4}"/>
              </a:ext>
            </a:extLst>
          </p:cNvPr>
          <p:cNvPicPr>
            <a:picLocks noGrp="1" noChangeAspect="1"/>
          </p:cNvPicPr>
          <p:nvPr>
            <p:ph idx="1"/>
          </p:nvPr>
        </p:nvPicPr>
        <p:blipFill>
          <a:blip r:embed="rId2"/>
          <a:stretch>
            <a:fillRect/>
          </a:stretch>
        </p:blipFill>
        <p:spPr>
          <a:xfrm>
            <a:off x="4537417" y="1828801"/>
            <a:ext cx="2799412" cy="4479925"/>
          </a:xfrm>
          <a:prstGeom prst="rect">
            <a:avLst/>
          </a:prstGeom>
        </p:spPr>
      </p:pic>
    </p:spTree>
    <p:extLst>
      <p:ext uri="{BB962C8B-B14F-4D97-AF65-F5344CB8AC3E}">
        <p14:creationId xmlns:p14="http://schemas.microsoft.com/office/powerpoint/2010/main" val="698699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659D-0E9B-4460-340C-C902B163B5A9}"/>
              </a:ext>
            </a:extLst>
          </p:cNvPr>
          <p:cNvSpPr>
            <a:spLocks noGrp="1"/>
          </p:cNvSpPr>
          <p:nvPr>
            <p:ph type="title"/>
          </p:nvPr>
        </p:nvSpPr>
        <p:spPr/>
        <p:txBody>
          <a:bodyPr>
            <a:normAutofit/>
          </a:bodyPr>
          <a:lstStyle/>
          <a:p>
            <a:r>
              <a:rPr lang="en-US" dirty="0"/>
              <a:t>Smoke in the distance headed your way with some haze and smell of smoke</a:t>
            </a:r>
          </a:p>
        </p:txBody>
      </p:sp>
      <p:pic>
        <p:nvPicPr>
          <p:cNvPr id="7" name="Content Placeholder 6">
            <a:extLst>
              <a:ext uri="{FF2B5EF4-FFF2-40B4-BE49-F238E27FC236}">
                <a16:creationId xmlns:a16="http://schemas.microsoft.com/office/drawing/2014/main" id="{C47FAFA7-0A6F-9EAF-9FC5-EFD781514262}"/>
              </a:ext>
            </a:extLst>
          </p:cNvPr>
          <p:cNvPicPr>
            <a:picLocks noGrp="1" noChangeAspect="1"/>
          </p:cNvPicPr>
          <p:nvPr>
            <p:ph idx="1"/>
          </p:nvPr>
        </p:nvPicPr>
        <p:blipFill>
          <a:blip r:embed="rId2"/>
          <a:stretch>
            <a:fillRect/>
          </a:stretch>
        </p:blipFill>
        <p:spPr>
          <a:xfrm>
            <a:off x="3497150" y="2084833"/>
            <a:ext cx="5197701" cy="3765105"/>
          </a:xfrm>
          <a:prstGeom prst="rect">
            <a:avLst/>
          </a:prstGeom>
        </p:spPr>
      </p:pic>
    </p:spTree>
    <p:extLst>
      <p:ext uri="{BB962C8B-B14F-4D97-AF65-F5344CB8AC3E}">
        <p14:creationId xmlns:p14="http://schemas.microsoft.com/office/powerpoint/2010/main" val="34996135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D7C75-97A9-9433-0B8C-BB0C1DECEEE4}"/>
              </a:ext>
            </a:extLst>
          </p:cNvPr>
          <p:cNvSpPr>
            <a:spLocks noGrp="1"/>
          </p:cNvSpPr>
          <p:nvPr>
            <p:ph type="title"/>
          </p:nvPr>
        </p:nvSpPr>
        <p:spPr/>
        <p:txBody>
          <a:bodyPr/>
          <a:lstStyle/>
          <a:p>
            <a:r>
              <a:rPr lang="en-US" dirty="0"/>
              <a:t>Smoke, ash and embers</a:t>
            </a:r>
          </a:p>
        </p:txBody>
      </p:sp>
      <p:pic>
        <p:nvPicPr>
          <p:cNvPr id="5" name="Content Placeholder 4">
            <a:extLst>
              <a:ext uri="{FF2B5EF4-FFF2-40B4-BE49-F238E27FC236}">
                <a16:creationId xmlns:a16="http://schemas.microsoft.com/office/drawing/2014/main" id="{7ADB2FEF-8E5F-1CEA-B94A-67C42FA81B8F}"/>
              </a:ext>
            </a:extLst>
          </p:cNvPr>
          <p:cNvPicPr>
            <a:picLocks noGrp="1" noChangeAspect="1"/>
          </p:cNvPicPr>
          <p:nvPr>
            <p:ph idx="1"/>
          </p:nvPr>
        </p:nvPicPr>
        <p:blipFill>
          <a:blip r:embed="rId2"/>
          <a:stretch>
            <a:fillRect/>
          </a:stretch>
        </p:blipFill>
        <p:spPr>
          <a:xfrm>
            <a:off x="2418279" y="2286001"/>
            <a:ext cx="7037943" cy="4022725"/>
          </a:xfrm>
          <a:prstGeom prst="rect">
            <a:avLst/>
          </a:prstGeom>
          <a:solidFill>
            <a:srgbClr val="FF0000"/>
          </a:solidFill>
        </p:spPr>
      </p:pic>
    </p:spTree>
    <p:extLst>
      <p:ext uri="{BB962C8B-B14F-4D97-AF65-F5344CB8AC3E}">
        <p14:creationId xmlns:p14="http://schemas.microsoft.com/office/powerpoint/2010/main" val="41114407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B1EA5-94A8-C50D-7AC8-7FA57A31DEE1}"/>
              </a:ext>
            </a:extLst>
          </p:cNvPr>
          <p:cNvSpPr>
            <a:spLocks noGrp="1"/>
          </p:cNvSpPr>
          <p:nvPr>
            <p:ph type="title"/>
          </p:nvPr>
        </p:nvSpPr>
        <p:spPr/>
        <p:txBody>
          <a:bodyPr/>
          <a:lstStyle/>
          <a:p>
            <a:r>
              <a:rPr lang="en-US" dirty="0"/>
              <a:t>Dressing for Evacuation</a:t>
            </a:r>
          </a:p>
        </p:txBody>
      </p:sp>
      <p:sp>
        <p:nvSpPr>
          <p:cNvPr id="3" name="Content Placeholder 2">
            <a:extLst>
              <a:ext uri="{FF2B5EF4-FFF2-40B4-BE49-F238E27FC236}">
                <a16:creationId xmlns:a16="http://schemas.microsoft.com/office/drawing/2014/main" id="{0474A113-6B4C-03BA-B87F-0B02B10B7934}"/>
              </a:ext>
            </a:extLst>
          </p:cNvPr>
          <p:cNvSpPr>
            <a:spLocks noGrp="1"/>
          </p:cNvSpPr>
          <p:nvPr>
            <p:ph idx="1"/>
          </p:nvPr>
        </p:nvSpPr>
        <p:spPr>
          <a:xfrm>
            <a:off x="1981200" y="1600201"/>
            <a:ext cx="8229600" cy="4644081"/>
          </a:xfrm>
        </p:spPr>
        <p:txBody>
          <a:bodyPr>
            <a:normAutofit/>
          </a:bodyPr>
          <a:lstStyle/>
          <a:p>
            <a:r>
              <a:rPr lang="en-US" sz="2400" b="1" dirty="0"/>
              <a:t>The fire doesn’t care about fashion</a:t>
            </a:r>
          </a:p>
          <a:p>
            <a:r>
              <a:rPr lang="en-US" sz="2400" dirty="0"/>
              <a:t>Dress in clothes made of either 100% wool or cotton.</a:t>
            </a:r>
          </a:p>
          <a:p>
            <a:pPr lvl="1"/>
            <a:r>
              <a:rPr lang="en-US" sz="2400" dirty="0"/>
              <a:t>Denim Jeans, Cotton long sleeved shirt, flannel shirt and wool or cotton socks.  Wear gloves to protect your hands. Wear shoes or boots. No flip flops, no crocs</a:t>
            </a:r>
          </a:p>
          <a:p>
            <a:pPr lvl="1"/>
            <a:r>
              <a:rPr lang="en-US" sz="2400" dirty="0"/>
              <a:t>Have a ball cap to wear to protect your head.</a:t>
            </a:r>
          </a:p>
          <a:p>
            <a:pPr lvl="1"/>
            <a:r>
              <a:rPr lang="en-US" sz="2400" dirty="0"/>
              <a:t>Bring a bandana to wear over your face if things get bad.</a:t>
            </a:r>
          </a:p>
          <a:p>
            <a:pPr lvl="1"/>
            <a:r>
              <a:rPr lang="en-US" sz="2400" dirty="0"/>
              <a:t>Have these items readily available and planned out</a:t>
            </a:r>
          </a:p>
          <a:p>
            <a:pPr lvl="1"/>
            <a:r>
              <a:rPr lang="en-US" sz="2400" dirty="0"/>
              <a:t>Do not wear anything synthetic.  Yoga pants, board shorts and flip flops are not good for fires.</a:t>
            </a:r>
          </a:p>
          <a:p>
            <a:pPr lvl="1"/>
            <a:endParaRPr lang="en-US" sz="2400" dirty="0"/>
          </a:p>
        </p:txBody>
      </p:sp>
    </p:spTree>
    <p:extLst>
      <p:ext uri="{BB962C8B-B14F-4D97-AF65-F5344CB8AC3E}">
        <p14:creationId xmlns:p14="http://schemas.microsoft.com/office/powerpoint/2010/main" val="4040982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CFB388-8DB1-1996-61F9-39EC189B529F}"/>
              </a:ext>
            </a:extLst>
          </p:cNvPr>
          <p:cNvSpPr>
            <a:spLocks noGrp="1"/>
          </p:cNvSpPr>
          <p:nvPr>
            <p:ph type="title"/>
          </p:nvPr>
        </p:nvSpPr>
        <p:spPr>
          <a:xfrm>
            <a:off x="2292096" y="143039"/>
            <a:ext cx="7290054" cy="884355"/>
          </a:xfrm>
        </p:spPr>
        <p:txBody>
          <a:bodyPr/>
          <a:lstStyle/>
          <a:p>
            <a:r>
              <a:rPr lang="en-US" dirty="0"/>
              <a:t>Dressing for </a:t>
            </a:r>
            <a:r>
              <a:rPr lang="en-US" dirty="0" err="1"/>
              <a:t>evacuatuion</a:t>
            </a:r>
            <a:endParaRPr lang="en-US" dirty="0"/>
          </a:p>
        </p:txBody>
      </p:sp>
      <p:pic>
        <p:nvPicPr>
          <p:cNvPr id="7" name="Content Placeholder 6">
            <a:extLst>
              <a:ext uri="{FF2B5EF4-FFF2-40B4-BE49-F238E27FC236}">
                <a16:creationId xmlns:a16="http://schemas.microsoft.com/office/drawing/2014/main" id="{57BC7EDC-A01B-C718-3525-72B8017C2E73}"/>
              </a:ext>
            </a:extLst>
          </p:cNvPr>
          <p:cNvPicPr>
            <a:picLocks noGrp="1" noChangeAspect="1"/>
          </p:cNvPicPr>
          <p:nvPr>
            <p:ph idx="1"/>
          </p:nvPr>
        </p:nvPicPr>
        <p:blipFill>
          <a:blip r:embed="rId2"/>
          <a:stretch>
            <a:fillRect/>
          </a:stretch>
        </p:blipFill>
        <p:spPr>
          <a:xfrm>
            <a:off x="4095342" y="1027394"/>
            <a:ext cx="3683563" cy="5459639"/>
          </a:xfrm>
          <a:prstGeom prst="rect">
            <a:avLst/>
          </a:prstGeom>
        </p:spPr>
      </p:pic>
    </p:spTree>
    <p:extLst>
      <p:ext uri="{BB962C8B-B14F-4D97-AF65-F5344CB8AC3E}">
        <p14:creationId xmlns:p14="http://schemas.microsoft.com/office/powerpoint/2010/main" val="28714207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8B592-102C-5910-450E-1A986CE9080C}"/>
              </a:ext>
            </a:extLst>
          </p:cNvPr>
          <p:cNvSpPr>
            <a:spLocks noGrp="1"/>
          </p:cNvSpPr>
          <p:nvPr>
            <p:ph type="title"/>
          </p:nvPr>
        </p:nvSpPr>
        <p:spPr/>
        <p:txBody>
          <a:bodyPr/>
          <a:lstStyle/>
          <a:p>
            <a:r>
              <a:rPr lang="en-US" dirty="0"/>
              <a:t>Items to have in your car</a:t>
            </a:r>
          </a:p>
        </p:txBody>
      </p:sp>
      <p:sp>
        <p:nvSpPr>
          <p:cNvPr id="3" name="Content Placeholder 2">
            <a:extLst>
              <a:ext uri="{FF2B5EF4-FFF2-40B4-BE49-F238E27FC236}">
                <a16:creationId xmlns:a16="http://schemas.microsoft.com/office/drawing/2014/main" id="{46919108-0145-6F38-8A1B-D245EAFFB960}"/>
              </a:ext>
            </a:extLst>
          </p:cNvPr>
          <p:cNvSpPr>
            <a:spLocks noGrp="1"/>
          </p:cNvSpPr>
          <p:nvPr>
            <p:ph idx="1"/>
          </p:nvPr>
        </p:nvSpPr>
        <p:spPr>
          <a:xfrm>
            <a:off x="2292096" y="1943100"/>
            <a:ext cx="7290054" cy="4023360"/>
          </a:xfrm>
        </p:spPr>
        <p:txBody>
          <a:bodyPr>
            <a:normAutofit/>
          </a:bodyPr>
          <a:lstStyle/>
          <a:p>
            <a:r>
              <a:rPr lang="en-US" sz="2800" dirty="0"/>
              <a:t>These are good to have:</a:t>
            </a:r>
          </a:p>
          <a:p>
            <a:pPr marL="514350" indent="-514350">
              <a:buClr>
                <a:schemeClr val="tx1">
                  <a:lumMod val="95000"/>
                  <a:lumOff val="5000"/>
                </a:schemeClr>
              </a:buClr>
              <a:buFont typeface="+mj-lt"/>
              <a:buAutoNum type="arabicParenR"/>
            </a:pPr>
            <a:r>
              <a:rPr lang="en-US" sz="2800" dirty="0"/>
              <a:t>A heavy wool blanket </a:t>
            </a:r>
          </a:p>
          <a:p>
            <a:pPr marL="514350" indent="-514350">
              <a:buClr>
                <a:schemeClr val="tx1">
                  <a:lumMod val="95000"/>
                  <a:lumOff val="5000"/>
                </a:schemeClr>
              </a:buClr>
              <a:buFont typeface="+mj-lt"/>
              <a:buAutoNum type="arabicParenR"/>
            </a:pPr>
            <a:r>
              <a:rPr lang="en-US" sz="2800" dirty="0"/>
              <a:t>Extra water to drink</a:t>
            </a:r>
          </a:p>
          <a:p>
            <a:pPr marL="514350" indent="-514350">
              <a:buClr>
                <a:schemeClr val="tx1">
                  <a:lumMod val="95000"/>
                  <a:lumOff val="5000"/>
                </a:schemeClr>
              </a:buClr>
              <a:buFont typeface="+mj-lt"/>
              <a:buAutoNum type="arabicParenR"/>
            </a:pPr>
            <a:r>
              <a:rPr lang="en-US" sz="2800" dirty="0"/>
              <a:t>Fire Extinguisher</a:t>
            </a:r>
          </a:p>
          <a:p>
            <a:pPr marL="514350" indent="-514350">
              <a:buClr>
                <a:schemeClr val="tx1">
                  <a:lumMod val="95000"/>
                  <a:lumOff val="5000"/>
                </a:schemeClr>
              </a:buClr>
              <a:buFont typeface="+mj-lt"/>
              <a:buAutoNum type="arabicParenR"/>
            </a:pPr>
            <a:r>
              <a:rPr lang="en-US" sz="2800" dirty="0"/>
              <a:t>Bolt cutters</a:t>
            </a:r>
          </a:p>
        </p:txBody>
      </p:sp>
    </p:spTree>
    <p:extLst>
      <p:ext uri="{BB962C8B-B14F-4D97-AF65-F5344CB8AC3E}">
        <p14:creationId xmlns:p14="http://schemas.microsoft.com/office/powerpoint/2010/main" val="382490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400" b="1"/>
            </a:pPr>
            <a:r>
              <a:t>Family Discussion Scenario</a:t>
            </a:r>
          </a:p>
        </p:txBody>
      </p:sp>
      <p:sp>
        <p:nvSpPr>
          <p:cNvPr id="3" name="Content Placeholder 2"/>
          <p:cNvSpPr>
            <a:spLocks noGrp="1"/>
          </p:cNvSpPr>
          <p:nvPr>
            <p:ph idx="1"/>
          </p:nvPr>
        </p:nvSpPr>
        <p:spPr/>
        <p:txBody>
          <a:bodyPr>
            <a:normAutofit/>
          </a:bodyPr>
          <a:lstStyle/>
          <a:p>
            <a:pPr>
              <a:defRPr sz="2200"/>
            </a:pPr>
            <a:r>
              <a:rPr lang="en-US" dirty="0"/>
              <a:t>Give them the </a:t>
            </a:r>
            <a:r>
              <a:rPr lang="en-US" dirty="0" err="1"/>
              <a:t>scenacrio</a:t>
            </a:r>
            <a:r>
              <a:rPr lang="en-US" dirty="0"/>
              <a:t> I gave you earlier</a:t>
            </a:r>
          </a:p>
          <a:p>
            <a:pPr lvl="1">
              <a:defRPr sz="2200"/>
            </a:pPr>
            <a:r>
              <a:rPr lang="en-US" dirty="0"/>
              <a:t>Share with them what you learned here</a:t>
            </a:r>
          </a:p>
          <a:p>
            <a:pPr>
              <a:defRPr sz="2200"/>
            </a:pPr>
            <a:r>
              <a:rPr lang="en-US" dirty="0"/>
              <a:t>Have a family plan</a:t>
            </a:r>
          </a:p>
          <a:p>
            <a:pPr lvl="1">
              <a:defRPr sz="2200"/>
            </a:pPr>
            <a:r>
              <a:rPr lang="en-US" dirty="0"/>
              <a:t>Where are you going to meet up at?</a:t>
            </a:r>
          </a:p>
          <a:p>
            <a:pPr lvl="1">
              <a:defRPr sz="2200"/>
            </a:pPr>
            <a:r>
              <a:rPr lang="en-US" dirty="0"/>
              <a:t>What are you going to bring?</a:t>
            </a:r>
          </a:p>
          <a:p>
            <a:pPr lvl="1">
              <a:defRPr sz="2200"/>
            </a:pPr>
            <a:r>
              <a:rPr lang="en-US" dirty="0"/>
              <a:t>Leave early, you can always come right back if things change</a:t>
            </a:r>
          </a:p>
          <a:p>
            <a:pPr marL="457200" lvl="1" indent="0">
              <a:buNone/>
              <a:defRPr sz="2200"/>
            </a:pPr>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8B4C73-25A5-FA6D-1A62-BC5D93DB990B}"/>
              </a:ext>
            </a:extLst>
          </p:cNvPr>
          <p:cNvSpPr>
            <a:spLocks noGrp="1"/>
          </p:cNvSpPr>
          <p:nvPr>
            <p:ph type="title"/>
          </p:nvPr>
        </p:nvSpPr>
        <p:spPr>
          <a:xfrm>
            <a:off x="2450973" y="2679192"/>
            <a:ext cx="7290054" cy="1499616"/>
          </a:xfrm>
        </p:spPr>
        <p:txBody>
          <a:bodyPr/>
          <a:lstStyle/>
          <a:p>
            <a:pPr algn="ctr"/>
            <a:r>
              <a:rPr lang="en-US" dirty="0"/>
              <a:t>THE END</a:t>
            </a:r>
          </a:p>
        </p:txBody>
      </p:sp>
    </p:spTree>
    <p:extLst>
      <p:ext uri="{BB962C8B-B14F-4D97-AF65-F5344CB8AC3E}">
        <p14:creationId xmlns:p14="http://schemas.microsoft.com/office/powerpoint/2010/main" val="2478666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FAB4D34-A749-FA41-111C-78460506835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FEC8A2-1AC8-F932-950E-208C8AC9B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EF031B26-503C-41A6-B577-4DB5B0ED8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E175C48-AC91-1E3F-82FF-C4C121677C2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89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789A573-04A3-DB3E-1CFD-FB06AC3F02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123782" y="3681414"/>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04C2DECD-F905-9308-A1BA-50CE1264C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17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B959043E-BFD5-B797-7457-E33592732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33948"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80F7C4D4-D7F9-B0D0-D30D-ADDD250BF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0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FCC87E20-64FB-A5D3-13C1-14E43826F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32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FCC88D85-A575-F368-1670-2FF958F86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10115" y="3589868"/>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Shape 25">
            <a:extLst>
              <a:ext uri="{FF2B5EF4-FFF2-40B4-BE49-F238E27FC236}">
                <a16:creationId xmlns:a16="http://schemas.microsoft.com/office/drawing/2014/main" id="{414E4531-B89C-3B02-E8CA-21E5FCA421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5616"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6D66F861-2C1D-1F2C-E698-9F4B859EB752}"/>
              </a:ext>
            </a:extLst>
          </p:cNvPr>
          <p:cNvPicPr>
            <a:picLocks noChangeAspect="1"/>
          </p:cNvPicPr>
          <p:nvPr/>
        </p:nvPicPr>
        <p:blipFill>
          <a:blip r:embed="rId3"/>
          <a:stretch>
            <a:fillRect/>
          </a:stretch>
        </p:blipFill>
        <p:spPr>
          <a:xfrm>
            <a:off x="5558518" y="909358"/>
            <a:ext cx="4820601" cy="1642775"/>
          </a:xfrm>
          <a:prstGeom prst="rect">
            <a:avLst/>
          </a:prstGeom>
        </p:spPr>
      </p:pic>
      <p:sp>
        <p:nvSpPr>
          <p:cNvPr id="7" name="Content Placeholder 2">
            <a:extLst>
              <a:ext uri="{FF2B5EF4-FFF2-40B4-BE49-F238E27FC236}">
                <a16:creationId xmlns:a16="http://schemas.microsoft.com/office/drawing/2014/main" id="{1525555F-39D6-A546-3917-3782DDB42790}"/>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6387753" y="2249706"/>
            <a:ext cx="4129102" cy="4736593"/>
          </a:xfrm>
        </p:spPr>
        <p:txBody>
          <a:bodyPr anchor="ctr">
            <a:normAutofit/>
          </a:bodyPr>
          <a:lstStyle/>
          <a:p>
            <a:pPr marL="0" indent="0">
              <a:buNone/>
            </a:pPr>
            <a:r>
              <a:rPr lang="en-US" sz="4600" b="1" dirty="0">
                <a:solidFill>
                  <a:srgbClr val="FFFFFF"/>
                </a:solidFill>
              </a:rPr>
              <a:t>Lindsey Smith</a:t>
            </a:r>
            <a:br>
              <a:rPr lang="en-US" sz="4600" b="1" dirty="0">
                <a:solidFill>
                  <a:srgbClr val="FFFFFF"/>
                </a:solidFill>
              </a:rPr>
            </a:br>
            <a:br>
              <a:rPr lang="en-US" sz="2400" dirty="0">
                <a:solidFill>
                  <a:srgbClr val="FFFFFF"/>
                </a:solidFill>
              </a:rPr>
            </a:br>
            <a:r>
              <a:rPr lang="en-US" sz="2400" dirty="0">
                <a:solidFill>
                  <a:srgbClr val="FFFFFF"/>
                </a:solidFill>
              </a:rPr>
              <a:t>President, SEH FSC</a:t>
            </a:r>
          </a:p>
          <a:p>
            <a:pPr marL="0" indent="0">
              <a:buNone/>
            </a:pPr>
            <a:r>
              <a:rPr lang="en-US" sz="2400" dirty="0">
                <a:solidFill>
                  <a:srgbClr val="FFFFFF"/>
                </a:solidFill>
              </a:rPr>
              <a:t>President, SEH HOA</a:t>
            </a:r>
          </a:p>
          <a:p>
            <a:pPr marL="0" indent="0">
              <a:buNone/>
            </a:pPr>
            <a:r>
              <a:rPr lang="en-US" sz="2400" dirty="0">
                <a:solidFill>
                  <a:srgbClr val="FFFFFF"/>
                </a:solidFill>
              </a:rPr>
              <a:t>City of San Marcos Planning Commissioner</a:t>
            </a:r>
          </a:p>
          <a:p>
            <a:pPr marL="0" indent="0">
              <a:buNone/>
            </a:pPr>
            <a:r>
              <a:rPr lang="en-US" sz="2400" dirty="0">
                <a:solidFill>
                  <a:srgbClr val="FFFFFF"/>
                </a:solidFill>
              </a:rPr>
              <a:t>CALFIRE QE Defensible Space Assessor </a:t>
            </a:r>
          </a:p>
        </p:txBody>
      </p:sp>
    </p:spTree>
    <p:extLst>
      <p:ext uri="{BB962C8B-B14F-4D97-AF65-F5344CB8AC3E}">
        <p14:creationId xmlns:p14="http://schemas.microsoft.com/office/powerpoint/2010/main" val="1670932608"/>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HFSC.Horizontal_new.png"/>
          <p:cNvPicPr>
            <a:picLocks noChangeAspect="1"/>
          </p:cNvPicPr>
          <p:nvPr/>
        </p:nvPicPr>
        <p:blipFill>
          <a:blip r:embed="rId2"/>
          <a:stretch>
            <a:fillRect/>
          </a:stretch>
        </p:blipFill>
        <p:spPr>
          <a:xfrm>
            <a:off x="1704110" y="5791200"/>
            <a:ext cx="2259830" cy="914400"/>
          </a:xfrm>
          <a:prstGeom prst="rect">
            <a:avLst/>
          </a:prstGeom>
        </p:spPr>
      </p:pic>
      <p:pic>
        <p:nvPicPr>
          <p:cNvPr id="6" name="Picture 5">
            <a:extLst>
              <a:ext uri="{FF2B5EF4-FFF2-40B4-BE49-F238E27FC236}">
                <a16:creationId xmlns:a16="http://schemas.microsoft.com/office/drawing/2014/main" id="{DB2BA88A-7A94-7C71-0BCD-007CB45490D9}"/>
              </a:ext>
            </a:extLst>
          </p:cNvPr>
          <p:cNvPicPr>
            <a:picLocks noChangeAspect="1"/>
          </p:cNvPicPr>
          <p:nvPr/>
        </p:nvPicPr>
        <p:blipFill>
          <a:blip r:embed="rId3"/>
          <a:stretch>
            <a:fillRect/>
          </a:stretch>
        </p:blipFill>
        <p:spPr>
          <a:xfrm>
            <a:off x="-87464" y="0"/>
            <a:ext cx="12279464"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8B19-B899-D731-C07D-9FB406E433A9}"/>
              </a:ext>
            </a:extLst>
          </p:cNvPr>
          <p:cNvSpPr>
            <a:spLocks noGrp="1"/>
          </p:cNvSpPr>
          <p:nvPr>
            <p:ph type="title"/>
          </p:nvPr>
        </p:nvSpPr>
        <p:spPr/>
        <p:txBody>
          <a:bodyPr/>
          <a:lstStyle/>
          <a:p>
            <a:endParaRPr lang="en-US"/>
          </a:p>
        </p:txBody>
      </p:sp>
      <p:pic>
        <p:nvPicPr>
          <p:cNvPr id="5" name="Content Placeholder 4" descr="A blue sign with yellow text&#10;&#10;AI-generated content may be incorrect.">
            <a:extLst>
              <a:ext uri="{FF2B5EF4-FFF2-40B4-BE49-F238E27FC236}">
                <a16:creationId xmlns:a16="http://schemas.microsoft.com/office/drawing/2014/main" id="{50356B14-015F-DC08-D8C4-1CBE547CA083}"/>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7583F54D-AF38-EFB2-7282-BEE62F3A9C2E}"/>
              </a:ext>
            </a:extLst>
          </p:cNvPr>
          <p:cNvPicPr>
            <a:picLocks noChangeAspect="1"/>
          </p:cNvPicPr>
          <p:nvPr/>
        </p:nvPicPr>
        <p:blipFill>
          <a:blip r:embed="rId3"/>
          <a:stretch>
            <a:fillRect/>
          </a:stretch>
        </p:blipFill>
        <p:spPr>
          <a:xfrm>
            <a:off x="0" y="11877"/>
            <a:ext cx="12192000" cy="6858000"/>
          </a:xfrm>
          <a:prstGeom prst="rect">
            <a:avLst/>
          </a:prstGeom>
        </p:spPr>
      </p:pic>
      <p:sp>
        <p:nvSpPr>
          <p:cNvPr id="3" name="TextBox 2">
            <a:extLst>
              <a:ext uri="{FF2B5EF4-FFF2-40B4-BE49-F238E27FC236}">
                <a16:creationId xmlns:a16="http://schemas.microsoft.com/office/drawing/2014/main" id="{FAF4AFE4-CD11-5CA5-81F6-475ADD2B82B2}"/>
              </a:ext>
            </a:extLst>
          </p:cNvPr>
          <p:cNvSpPr txBox="1"/>
          <p:nvPr/>
        </p:nvSpPr>
        <p:spPr>
          <a:xfrm>
            <a:off x="9276417" y="6377049"/>
            <a:ext cx="2266399" cy="368135"/>
          </a:xfrm>
          <a:prstGeom prst="rect">
            <a:avLst/>
          </a:prstGeom>
          <a:noFill/>
        </p:spPr>
        <p:txBody>
          <a:bodyPr wrap="square" rtlCol="0">
            <a:spAutoFit/>
          </a:bodyPr>
          <a:lstStyle/>
          <a:p>
            <a:pPr algn="r"/>
            <a:r>
              <a:rPr lang="en-US" dirty="0">
                <a:solidFill>
                  <a:srgbClr val="92D050"/>
                </a:solidFill>
                <a:hlinkClick r:id="rId4"/>
              </a:rPr>
              <a:t>Video Link</a:t>
            </a:r>
            <a:endParaRPr lang="en-US" dirty="0">
              <a:solidFill>
                <a:srgbClr val="92D050"/>
              </a:solidFill>
            </a:endParaRPr>
          </a:p>
        </p:txBody>
      </p:sp>
    </p:spTree>
    <p:extLst>
      <p:ext uri="{BB962C8B-B14F-4D97-AF65-F5344CB8AC3E}">
        <p14:creationId xmlns:p14="http://schemas.microsoft.com/office/powerpoint/2010/main" val="19767640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0E2DE-C01E-3102-FA6B-0B6A2C4399D9}"/>
              </a:ext>
            </a:extLst>
          </p:cNvPr>
          <p:cNvSpPr>
            <a:spLocks noGrp="1"/>
          </p:cNvSpPr>
          <p:nvPr>
            <p:ph type="title"/>
          </p:nvPr>
        </p:nvSpPr>
        <p:spPr/>
        <p:txBody>
          <a:bodyPr/>
          <a:lstStyle/>
          <a:p>
            <a:endParaRPr lang="en-US"/>
          </a:p>
        </p:txBody>
      </p:sp>
      <p:pic>
        <p:nvPicPr>
          <p:cNvPr id="5" name="Content Placeholder 4" descr="A blue and red background with white text&#10;&#10;AI-generated content may be incorrect.">
            <a:extLst>
              <a:ext uri="{FF2B5EF4-FFF2-40B4-BE49-F238E27FC236}">
                <a16:creationId xmlns:a16="http://schemas.microsoft.com/office/drawing/2014/main" id="{4B3C1C0B-38DD-360C-A7AE-F66FBD0AFA01}"/>
              </a:ext>
            </a:extLst>
          </p:cNvPr>
          <p:cNvPicPr>
            <a:picLocks noGrp="1" noChangeAspect="1"/>
          </p:cNvPicPr>
          <p:nvPr>
            <p:ph idx="1"/>
          </p:nvPr>
        </p:nvPicPr>
        <p:blipFill>
          <a:blip r:embed="rId2"/>
          <a:stretch>
            <a:fillRect/>
          </a:stretch>
        </p:blipFill>
        <p:spPr>
          <a:xfrm>
            <a:off x="1524001" y="0"/>
            <a:ext cx="9144000" cy="6858000"/>
          </a:xfrm>
        </p:spPr>
      </p:pic>
      <p:pic>
        <p:nvPicPr>
          <p:cNvPr id="4" name="Picture 3">
            <a:extLst>
              <a:ext uri="{FF2B5EF4-FFF2-40B4-BE49-F238E27FC236}">
                <a16:creationId xmlns:a16="http://schemas.microsoft.com/office/drawing/2014/main" id="{4870448A-7475-280A-34F7-9D6D3F770830}"/>
              </a:ext>
            </a:extLst>
          </p:cNvPr>
          <p:cNvPicPr>
            <a:picLocks noChangeAspect="1"/>
          </p:cNvPicPr>
          <p:nvPr/>
        </p:nvPicPr>
        <p:blipFill>
          <a:blip r:embed="rId3"/>
          <a:stretch>
            <a:fillRect/>
          </a:stretch>
        </p:blipFill>
        <p:spPr>
          <a:xfrm>
            <a:off x="0" y="-1"/>
            <a:ext cx="12192000" cy="6857999"/>
          </a:xfrm>
          <a:prstGeom prst="rect">
            <a:avLst/>
          </a:prstGeom>
        </p:spPr>
      </p:pic>
    </p:spTree>
    <p:extLst>
      <p:ext uri="{BB962C8B-B14F-4D97-AF65-F5344CB8AC3E}">
        <p14:creationId xmlns:p14="http://schemas.microsoft.com/office/powerpoint/2010/main" val="39940609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1A783-C929-B854-CDB0-028E1B3522A0}"/>
              </a:ext>
            </a:extLst>
          </p:cNvPr>
          <p:cNvSpPr>
            <a:spLocks noGrp="1"/>
          </p:cNvSpPr>
          <p:nvPr>
            <p:ph type="title"/>
          </p:nvPr>
        </p:nvSpPr>
        <p:spPr/>
        <p:txBody>
          <a:bodyPr/>
          <a:lstStyle/>
          <a:p>
            <a:endParaRPr lang="en-US"/>
          </a:p>
        </p:txBody>
      </p:sp>
      <p:pic>
        <p:nvPicPr>
          <p:cNvPr id="5" name="Content Placeholder 4" descr="A plane flying over a forest fire&#10;&#10;AI-generated content may be incorrect.">
            <a:extLst>
              <a:ext uri="{FF2B5EF4-FFF2-40B4-BE49-F238E27FC236}">
                <a16:creationId xmlns:a16="http://schemas.microsoft.com/office/drawing/2014/main" id="{744E69B0-64F2-13AE-8C88-4BA1DCB78D11}"/>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FFDFFA75-840C-86A1-23E8-0C53CD4751D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613210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E4168-AB09-1A23-1465-2D924D7FAA98}"/>
              </a:ext>
            </a:extLst>
          </p:cNvPr>
          <p:cNvSpPr>
            <a:spLocks noGrp="1"/>
          </p:cNvSpPr>
          <p:nvPr>
            <p:ph type="title"/>
          </p:nvPr>
        </p:nvSpPr>
        <p:spPr>
          <a:xfrm>
            <a:off x="2476005" y="558395"/>
            <a:ext cx="7239991" cy="1320800"/>
          </a:xfrm>
        </p:spPr>
        <p:txBody>
          <a:bodyPr/>
          <a:lstStyle/>
          <a:p>
            <a:pPr algn="ctr"/>
            <a:r>
              <a:rPr lang="en-US" dirty="0">
                <a:solidFill>
                  <a:schemeClr val="tx1"/>
                </a:solidFill>
              </a:rPr>
              <a:t>When will Zone 0 Take Effect?</a:t>
            </a:r>
          </a:p>
        </p:txBody>
      </p:sp>
      <p:pic>
        <p:nvPicPr>
          <p:cNvPr id="5" name="Content Placeholder 4">
            <a:extLst>
              <a:ext uri="{FF2B5EF4-FFF2-40B4-BE49-F238E27FC236}">
                <a16:creationId xmlns:a16="http://schemas.microsoft.com/office/drawing/2014/main" id="{6DAE8556-BEBB-780B-CD30-A174AA38E9F6}"/>
              </a:ext>
            </a:extLst>
          </p:cNvPr>
          <p:cNvPicPr>
            <a:picLocks noGrp="1" noChangeAspect="1"/>
          </p:cNvPicPr>
          <p:nvPr>
            <p:ph idx="1"/>
          </p:nvPr>
        </p:nvPicPr>
        <p:blipFill>
          <a:blip r:embed="rId3"/>
          <a:stretch>
            <a:fillRect/>
          </a:stretch>
        </p:blipFill>
        <p:spPr>
          <a:xfrm>
            <a:off x="2068590" y="1420609"/>
            <a:ext cx="8054820" cy="1857963"/>
          </a:xfrm>
          <a:prstGeom prst="rect">
            <a:avLst/>
          </a:prstGeom>
        </p:spPr>
      </p:pic>
      <p:sp>
        <p:nvSpPr>
          <p:cNvPr id="7" name="Title 1">
            <a:extLst>
              <a:ext uri="{FF2B5EF4-FFF2-40B4-BE49-F238E27FC236}">
                <a16:creationId xmlns:a16="http://schemas.microsoft.com/office/drawing/2014/main" id="{0CB8436B-CAF7-01DB-F1D5-FAD467C65FE2}"/>
              </a:ext>
            </a:extLst>
          </p:cNvPr>
          <p:cNvSpPr txBox="1">
            <a:spLocks/>
          </p:cNvSpPr>
          <p:nvPr/>
        </p:nvSpPr>
        <p:spPr>
          <a:xfrm>
            <a:off x="2363188" y="3579430"/>
            <a:ext cx="746562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a:solidFill>
                  <a:schemeClr val="tx1"/>
                </a:solidFill>
              </a:rPr>
              <a:t>What this means for Homeowners</a:t>
            </a:r>
          </a:p>
        </p:txBody>
      </p:sp>
      <p:sp>
        <p:nvSpPr>
          <p:cNvPr id="8" name="TextBox 7">
            <a:extLst>
              <a:ext uri="{FF2B5EF4-FFF2-40B4-BE49-F238E27FC236}">
                <a16:creationId xmlns:a16="http://schemas.microsoft.com/office/drawing/2014/main" id="{A71307DC-0924-D26F-ED76-09828AEB8287}"/>
              </a:ext>
            </a:extLst>
          </p:cNvPr>
          <p:cNvSpPr txBox="1"/>
          <p:nvPr/>
        </p:nvSpPr>
        <p:spPr>
          <a:xfrm>
            <a:off x="2189018" y="4268280"/>
            <a:ext cx="7934392" cy="2308324"/>
          </a:xfrm>
          <a:prstGeom prst="rect">
            <a:avLst/>
          </a:prstGeom>
          <a:noFill/>
        </p:spPr>
        <p:txBody>
          <a:bodyPr wrap="square" rtlCol="0">
            <a:spAutoFit/>
          </a:bodyPr>
          <a:lstStyle/>
          <a:p>
            <a:pPr algn="ctr"/>
            <a:r>
              <a:rPr lang="en-US" b="1" dirty="0"/>
              <a:t>More time. More resources. A chance to prepare.</a:t>
            </a:r>
          </a:p>
          <a:p>
            <a:br>
              <a:rPr lang="en-US" dirty="0"/>
            </a:br>
            <a:r>
              <a:rPr lang="en-US" dirty="0"/>
              <a:t>Use this time to take manageable steps toward a more fire-resilient home while taking advantage of available insurance discounts, grants and funding opportunities that can help offset the cost.</a:t>
            </a:r>
            <a:br>
              <a:rPr lang="en-US" dirty="0"/>
            </a:br>
            <a:endParaRPr lang="en-US" dirty="0"/>
          </a:p>
          <a:p>
            <a:pPr algn="ctr"/>
            <a:r>
              <a:rPr lang="en-US" b="1" dirty="0"/>
              <a:t>Small steps now can make bigger changes easier later.</a:t>
            </a:r>
            <a:endParaRPr lang="en-US" dirty="0"/>
          </a:p>
          <a:p>
            <a:endParaRPr lang="en-US" dirty="0"/>
          </a:p>
        </p:txBody>
      </p:sp>
    </p:spTree>
    <p:extLst>
      <p:ext uri="{BB962C8B-B14F-4D97-AF65-F5344CB8AC3E}">
        <p14:creationId xmlns:p14="http://schemas.microsoft.com/office/powerpoint/2010/main" val="18817898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E8D50-2536-220E-A228-F1304E350E7C}"/>
              </a:ext>
            </a:extLst>
          </p:cNvPr>
          <p:cNvSpPr>
            <a:spLocks noGrp="1"/>
          </p:cNvSpPr>
          <p:nvPr>
            <p:ph type="title"/>
          </p:nvPr>
        </p:nvSpPr>
        <p:spPr/>
        <p:txBody>
          <a:bodyPr/>
          <a:lstStyle/>
          <a:p>
            <a:endParaRPr lang="en-US"/>
          </a:p>
        </p:txBody>
      </p:sp>
      <p:pic>
        <p:nvPicPr>
          <p:cNvPr id="5" name="Content Placeholder 4" descr="A map of a city&#10;&#10;AI-generated content may be incorrect.">
            <a:extLst>
              <a:ext uri="{FF2B5EF4-FFF2-40B4-BE49-F238E27FC236}">
                <a16:creationId xmlns:a16="http://schemas.microsoft.com/office/drawing/2014/main" id="{12079AEA-2A82-A07F-F8DD-49994E048D65}"/>
              </a:ext>
            </a:extLst>
          </p:cNvPr>
          <p:cNvPicPr>
            <a:picLocks noGrp="1" noChangeAspect="1"/>
          </p:cNvPicPr>
          <p:nvPr>
            <p:ph idx="1"/>
          </p:nvPr>
        </p:nvPicPr>
        <p:blipFill>
          <a:blip r:embed="rId2"/>
          <a:stretch>
            <a:fillRect/>
          </a:stretch>
        </p:blipFill>
        <p:spPr>
          <a:xfrm>
            <a:off x="1524000" y="0"/>
            <a:ext cx="9144000" cy="6858000"/>
          </a:xfrm>
        </p:spPr>
      </p:pic>
      <p:pic>
        <p:nvPicPr>
          <p:cNvPr id="9" name="Picture 8">
            <a:extLst>
              <a:ext uri="{FF2B5EF4-FFF2-40B4-BE49-F238E27FC236}">
                <a16:creationId xmlns:a16="http://schemas.microsoft.com/office/drawing/2014/main" id="{8385E3D3-0901-7B87-1E03-641D939BE21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213818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7E306-ACCE-1672-ED95-D16C69E3DF15}"/>
              </a:ext>
            </a:extLst>
          </p:cNvPr>
          <p:cNvSpPr>
            <a:spLocks noGrp="1"/>
          </p:cNvSpPr>
          <p:nvPr>
            <p:ph type="title"/>
          </p:nvPr>
        </p:nvSpPr>
        <p:spPr/>
        <p:txBody>
          <a:bodyPr/>
          <a:lstStyle/>
          <a:p>
            <a:endParaRPr lang="en-US"/>
          </a:p>
        </p:txBody>
      </p:sp>
      <p:pic>
        <p:nvPicPr>
          <p:cNvPr id="5" name="Content Placeholder 4" descr="A collage of different types of fire trucks&#10;&#10;AI-generated content may be incorrect.">
            <a:extLst>
              <a:ext uri="{FF2B5EF4-FFF2-40B4-BE49-F238E27FC236}">
                <a16:creationId xmlns:a16="http://schemas.microsoft.com/office/drawing/2014/main" id="{64F7BC0E-A478-F29F-FFF1-5CA2CA23BBBE}"/>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DCC2E33E-466A-535D-D10C-EB1F6E6464E7}"/>
              </a:ext>
            </a:extLst>
          </p:cNvPr>
          <p:cNvPicPr>
            <a:picLocks noChangeAspect="1"/>
          </p:cNvPicPr>
          <p:nvPr/>
        </p:nvPicPr>
        <p:blipFill>
          <a:blip r:embed="rId3"/>
          <a:srcRect b="6295"/>
          <a:stretch>
            <a:fillRect/>
          </a:stretch>
        </p:blipFill>
        <p:spPr>
          <a:xfrm>
            <a:off x="0" y="0"/>
            <a:ext cx="12192000" cy="6858000"/>
          </a:xfrm>
          <a:prstGeom prst="rect">
            <a:avLst/>
          </a:prstGeom>
        </p:spPr>
      </p:pic>
    </p:spTree>
    <p:extLst>
      <p:ext uri="{BB962C8B-B14F-4D97-AF65-F5344CB8AC3E}">
        <p14:creationId xmlns:p14="http://schemas.microsoft.com/office/powerpoint/2010/main" val="39085801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04297-66FE-8C56-CCB8-3705D6E90452}"/>
              </a:ext>
            </a:extLst>
          </p:cNvPr>
          <p:cNvSpPr>
            <a:spLocks noGrp="1"/>
          </p:cNvSpPr>
          <p:nvPr>
            <p:ph type="title"/>
          </p:nvPr>
        </p:nvSpPr>
        <p:spPr/>
        <p:txBody>
          <a:bodyPr/>
          <a:lstStyle/>
          <a:p>
            <a:endParaRPr lang="en-US"/>
          </a:p>
        </p:txBody>
      </p:sp>
      <p:pic>
        <p:nvPicPr>
          <p:cNvPr id="5" name="Content Placeholder 4" descr="A poster showing the seasons of a forest fire&#10;&#10;AI-generated content may be incorrect.">
            <a:extLst>
              <a:ext uri="{FF2B5EF4-FFF2-40B4-BE49-F238E27FC236}">
                <a16:creationId xmlns:a16="http://schemas.microsoft.com/office/drawing/2014/main" id="{0D122996-AACA-F619-ABA9-D3AC65318C31}"/>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7C2D5F88-540E-315A-A70E-9AD95B24B49F}"/>
              </a:ext>
            </a:extLst>
          </p:cNvPr>
          <p:cNvPicPr>
            <a:picLocks noChangeAspect="1"/>
          </p:cNvPicPr>
          <p:nvPr/>
        </p:nvPicPr>
        <p:blipFill>
          <a:blip r:embed="rId3"/>
          <a:stretch>
            <a:fillRect/>
          </a:stretch>
        </p:blipFill>
        <p:spPr>
          <a:xfrm>
            <a:off x="0" y="-1"/>
            <a:ext cx="12192000" cy="6857999"/>
          </a:xfrm>
          <a:prstGeom prst="rect">
            <a:avLst/>
          </a:prstGeom>
        </p:spPr>
      </p:pic>
    </p:spTree>
    <p:extLst>
      <p:ext uri="{BB962C8B-B14F-4D97-AF65-F5344CB8AC3E}">
        <p14:creationId xmlns:p14="http://schemas.microsoft.com/office/powerpoint/2010/main" val="24795451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B6047-9C01-0DE8-BE24-E61D5EB4CE6E}"/>
              </a:ext>
            </a:extLst>
          </p:cNvPr>
          <p:cNvSpPr>
            <a:spLocks noGrp="1"/>
          </p:cNvSpPr>
          <p:nvPr>
            <p:ph type="title"/>
          </p:nvPr>
        </p:nvSpPr>
        <p:spPr/>
        <p:txBody>
          <a:bodyPr/>
          <a:lstStyle/>
          <a:p>
            <a:endParaRPr lang="en-US"/>
          </a:p>
        </p:txBody>
      </p:sp>
      <p:pic>
        <p:nvPicPr>
          <p:cNvPr id="5" name="Content Placeholder 4" descr="A map of the area&#10;&#10;AI-generated content may be incorrect.">
            <a:extLst>
              <a:ext uri="{FF2B5EF4-FFF2-40B4-BE49-F238E27FC236}">
                <a16:creationId xmlns:a16="http://schemas.microsoft.com/office/drawing/2014/main" id="{DEFC1AA5-7891-FEA4-3C0D-CEBAAB2FD76D}"/>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D81232A7-B4C5-4018-77A0-29D2427E1AFB}"/>
              </a:ext>
            </a:extLst>
          </p:cNvPr>
          <p:cNvPicPr>
            <a:picLocks noChangeAspect="1"/>
          </p:cNvPicPr>
          <p:nvPr/>
        </p:nvPicPr>
        <p:blipFill>
          <a:blip r:embed="rId3"/>
          <a:srcRect b="6666"/>
          <a:stretch>
            <a:fillRect/>
          </a:stretch>
        </p:blipFill>
        <p:spPr>
          <a:xfrm>
            <a:off x="0" y="0"/>
            <a:ext cx="12192000" cy="6858000"/>
          </a:xfrm>
          <a:prstGeom prst="rect">
            <a:avLst/>
          </a:prstGeom>
        </p:spPr>
      </p:pic>
    </p:spTree>
    <p:extLst>
      <p:ext uri="{BB962C8B-B14F-4D97-AF65-F5344CB8AC3E}">
        <p14:creationId xmlns:p14="http://schemas.microsoft.com/office/powerpoint/2010/main" val="26974146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A40D3-CEBF-76FA-2FA6-0C94384A126F}"/>
              </a:ext>
            </a:extLst>
          </p:cNvPr>
          <p:cNvSpPr>
            <a:spLocks noGrp="1"/>
          </p:cNvSpPr>
          <p:nvPr>
            <p:ph type="title"/>
          </p:nvPr>
        </p:nvSpPr>
        <p:spPr/>
        <p:txBody>
          <a:bodyPr/>
          <a:lstStyle/>
          <a:p>
            <a:endParaRPr lang="en-US"/>
          </a:p>
        </p:txBody>
      </p:sp>
      <p:pic>
        <p:nvPicPr>
          <p:cNvPr id="5" name="Content Placeholder 4" descr="A screenshot of a blue background with white text&#10;&#10;AI-generated content may be incorrect.">
            <a:extLst>
              <a:ext uri="{FF2B5EF4-FFF2-40B4-BE49-F238E27FC236}">
                <a16:creationId xmlns:a16="http://schemas.microsoft.com/office/drawing/2014/main" id="{5AFEBF99-7C2B-2156-3A15-DD87F1DC08A1}"/>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F50A6D17-C984-2501-01E0-1CA784474BE4}"/>
              </a:ext>
            </a:extLst>
          </p:cNvPr>
          <p:cNvPicPr>
            <a:picLocks noChangeAspect="1"/>
          </p:cNvPicPr>
          <p:nvPr/>
        </p:nvPicPr>
        <p:blipFill>
          <a:blip r:embed="rId3"/>
          <a:stretch>
            <a:fillRect/>
          </a:stretch>
        </p:blipFill>
        <p:spPr>
          <a:xfrm>
            <a:off x="0" y="-1"/>
            <a:ext cx="12192000" cy="6857999"/>
          </a:xfrm>
          <a:prstGeom prst="rect">
            <a:avLst/>
          </a:prstGeom>
        </p:spPr>
      </p:pic>
    </p:spTree>
    <p:extLst>
      <p:ext uri="{BB962C8B-B14F-4D97-AF65-F5344CB8AC3E}">
        <p14:creationId xmlns:p14="http://schemas.microsoft.com/office/powerpoint/2010/main" val="36533704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0E54-8343-EDB5-B7AE-CE9595357AE7}"/>
              </a:ext>
            </a:extLst>
          </p:cNvPr>
          <p:cNvSpPr>
            <a:spLocks noGrp="1"/>
          </p:cNvSpPr>
          <p:nvPr>
            <p:ph type="title"/>
          </p:nvPr>
        </p:nvSpPr>
        <p:spPr/>
        <p:txBody>
          <a:bodyPr/>
          <a:lstStyle/>
          <a:p>
            <a:endParaRPr lang="en-US"/>
          </a:p>
        </p:txBody>
      </p:sp>
      <p:pic>
        <p:nvPicPr>
          <p:cNvPr id="5" name="Content Placeholder 4" descr="A collage of fire trucks and firemen&#10;&#10;AI-generated content may be incorrect.">
            <a:extLst>
              <a:ext uri="{FF2B5EF4-FFF2-40B4-BE49-F238E27FC236}">
                <a16:creationId xmlns:a16="http://schemas.microsoft.com/office/drawing/2014/main" id="{F0516E99-B174-0931-94F9-8DED2A2D8C17}"/>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968C9166-2A70-F3B4-84B1-219964B1ACE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665098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E386D-F0A5-ADBA-4E3D-B6831F8E6782}"/>
              </a:ext>
            </a:extLst>
          </p:cNvPr>
          <p:cNvSpPr>
            <a:spLocks noGrp="1"/>
          </p:cNvSpPr>
          <p:nvPr>
            <p:ph type="title"/>
          </p:nvPr>
        </p:nvSpPr>
        <p:spPr/>
        <p:txBody>
          <a:bodyPr/>
          <a:lstStyle/>
          <a:p>
            <a:endParaRPr lang="en-US"/>
          </a:p>
        </p:txBody>
      </p:sp>
      <p:pic>
        <p:nvPicPr>
          <p:cNvPr id="5" name="Content Placeholder 4" descr="A screenshot of a blue background with white text&#10;&#10;AI-generated content may be incorrect.">
            <a:extLst>
              <a:ext uri="{FF2B5EF4-FFF2-40B4-BE49-F238E27FC236}">
                <a16:creationId xmlns:a16="http://schemas.microsoft.com/office/drawing/2014/main" id="{C04B72AA-0781-E0F5-EC32-2E517B9480CF}"/>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CD0416CD-15F1-5158-4164-3B6773C56AE8}"/>
              </a:ext>
            </a:extLst>
          </p:cNvPr>
          <p:cNvPicPr>
            <a:picLocks noChangeAspect="1"/>
          </p:cNvPicPr>
          <p:nvPr/>
        </p:nvPicPr>
        <p:blipFill>
          <a:blip r:embed="rId3"/>
          <a:stretch>
            <a:fillRect/>
          </a:stretch>
        </p:blipFill>
        <p:spPr>
          <a:xfrm>
            <a:off x="0" y="-1"/>
            <a:ext cx="12192000" cy="6857999"/>
          </a:xfrm>
          <a:prstGeom prst="rect">
            <a:avLst/>
          </a:prstGeom>
        </p:spPr>
      </p:pic>
    </p:spTree>
    <p:extLst>
      <p:ext uri="{BB962C8B-B14F-4D97-AF65-F5344CB8AC3E}">
        <p14:creationId xmlns:p14="http://schemas.microsoft.com/office/powerpoint/2010/main" val="18852304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8E188-020C-DD6F-D075-1A0A109F8EC8}"/>
              </a:ext>
            </a:extLst>
          </p:cNvPr>
          <p:cNvSpPr>
            <a:spLocks noGrp="1"/>
          </p:cNvSpPr>
          <p:nvPr>
            <p:ph type="title"/>
          </p:nvPr>
        </p:nvSpPr>
        <p:spPr/>
        <p:txBody>
          <a:bodyPr/>
          <a:lstStyle/>
          <a:p>
            <a:endParaRPr lang="en-US"/>
          </a:p>
        </p:txBody>
      </p:sp>
      <p:pic>
        <p:nvPicPr>
          <p:cNvPr id="5" name="Content Placeholder 4" descr="A person in yellow jacket standing in the back of a car&#10;&#10;AI-generated content may be incorrect.">
            <a:extLst>
              <a:ext uri="{FF2B5EF4-FFF2-40B4-BE49-F238E27FC236}">
                <a16:creationId xmlns:a16="http://schemas.microsoft.com/office/drawing/2014/main" id="{C6396399-1A60-BC38-8D71-8376F691DB6F}"/>
              </a:ext>
            </a:extLst>
          </p:cNvPr>
          <p:cNvPicPr>
            <a:picLocks noGrp="1" noChangeAspect="1"/>
          </p:cNvPicPr>
          <p:nvPr>
            <p:ph idx="1"/>
          </p:nvPr>
        </p:nvPicPr>
        <p:blipFill>
          <a:blip r:embed="rId2"/>
          <a:stretch>
            <a:fillRect/>
          </a:stretch>
        </p:blipFill>
        <p:spPr>
          <a:xfrm>
            <a:off x="1524000" y="0"/>
            <a:ext cx="9144000" cy="6858000"/>
          </a:xfrm>
        </p:spPr>
      </p:pic>
      <p:pic>
        <p:nvPicPr>
          <p:cNvPr id="4" name="Picture 3">
            <a:extLst>
              <a:ext uri="{FF2B5EF4-FFF2-40B4-BE49-F238E27FC236}">
                <a16:creationId xmlns:a16="http://schemas.microsoft.com/office/drawing/2014/main" id="{E2453067-44D4-6F0A-052E-CF7E5BF65C88}"/>
              </a:ext>
            </a:extLst>
          </p:cNvPr>
          <p:cNvPicPr>
            <a:picLocks noChangeAspect="1"/>
          </p:cNvPicPr>
          <p:nvPr/>
        </p:nvPicPr>
        <p:blipFill>
          <a:blip r:embed="rId3"/>
          <a:srcRect b="6504"/>
          <a:stretch>
            <a:fillRect/>
          </a:stretch>
        </p:blipFill>
        <p:spPr>
          <a:xfrm>
            <a:off x="0" y="0"/>
            <a:ext cx="12192000" cy="6858000"/>
          </a:xfrm>
          <a:prstGeom prst="rect">
            <a:avLst/>
          </a:prstGeom>
        </p:spPr>
      </p:pic>
    </p:spTree>
    <p:extLst>
      <p:ext uri="{BB962C8B-B14F-4D97-AF65-F5344CB8AC3E}">
        <p14:creationId xmlns:p14="http://schemas.microsoft.com/office/powerpoint/2010/main" val="27006386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E496-E778-5417-2782-C0220FD6686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0F69CB2-EFC3-BA37-3B60-D9C582F65149}"/>
              </a:ext>
            </a:extLst>
          </p:cNvPr>
          <p:cNvPicPr>
            <a:picLocks noGrp="1" noChangeAspect="1"/>
          </p:cNvPicPr>
          <p:nvPr>
            <p:ph idx="1"/>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4003499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EB2C-E4F2-66DF-AB0E-C3A7BE7982BD}"/>
              </a:ext>
            </a:extLst>
          </p:cNvPr>
          <p:cNvSpPr>
            <a:spLocks noGrp="1"/>
          </p:cNvSpPr>
          <p:nvPr>
            <p:ph type="title"/>
          </p:nvPr>
        </p:nvSpPr>
        <p:spPr>
          <a:xfrm>
            <a:off x="2468632" y="490847"/>
            <a:ext cx="6347713" cy="1320800"/>
          </a:xfrm>
        </p:spPr>
        <p:txBody>
          <a:bodyPr/>
          <a:lstStyle/>
          <a:p>
            <a:pPr algn="ctr"/>
            <a:r>
              <a:rPr lang="en-US" dirty="0">
                <a:solidFill>
                  <a:schemeClr val="accent2"/>
                </a:solidFill>
              </a:rPr>
              <a:t>GRANT LAUNCH - TONIGHT</a:t>
            </a:r>
          </a:p>
        </p:txBody>
      </p:sp>
      <p:pic>
        <p:nvPicPr>
          <p:cNvPr id="5" name="Content Placeholder 4">
            <a:extLst>
              <a:ext uri="{FF2B5EF4-FFF2-40B4-BE49-F238E27FC236}">
                <a16:creationId xmlns:a16="http://schemas.microsoft.com/office/drawing/2014/main" id="{8D4D7E1B-7D54-2EFF-C470-D26AC929E8AF}"/>
              </a:ext>
            </a:extLst>
          </p:cNvPr>
          <p:cNvPicPr>
            <a:picLocks noGrp="1" noChangeAspect="1"/>
          </p:cNvPicPr>
          <p:nvPr>
            <p:ph idx="1"/>
          </p:nvPr>
        </p:nvPicPr>
        <p:blipFill>
          <a:blip r:embed="rId2"/>
          <a:stretch>
            <a:fillRect/>
          </a:stretch>
        </p:blipFill>
        <p:spPr>
          <a:xfrm>
            <a:off x="2133600" y="1375878"/>
            <a:ext cx="7017779" cy="3963745"/>
          </a:xfrm>
          <a:prstGeom prst="rect">
            <a:avLst/>
          </a:prstGeom>
        </p:spPr>
      </p:pic>
      <p:pic>
        <p:nvPicPr>
          <p:cNvPr id="7" name="Picture 6">
            <a:extLst>
              <a:ext uri="{FF2B5EF4-FFF2-40B4-BE49-F238E27FC236}">
                <a16:creationId xmlns:a16="http://schemas.microsoft.com/office/drawing/2014/main" id="{7F0066E8-680C-CB6D-8D78-4965F6DA500E}"/>
              </a:ext>
            </a:extLst>
          </p:cNvPr>
          <p:cNvPicPr>
            <a:picLocks noChangeAspect="1"/>
          </p:cNvPicPr>
          <p:nvPr/>
        </p:nvPicPr>
        <p:blipFill>
          <a:blip r:embed="rId3"/>
          <a:stretch>
            <a:fillRect/>
          </a:stretch>
        </p:blipFill>
        <p:spPr>
          <a:xfrm>
            <a:off x="2867388" y="5410872"/>
            <a:ext cx="2297374" cy="1304110"/>
          </a:xfrm>
          <a:prstGeom prst="rect">
            <a:avLst/>
          </a:prstGeom>
        </p:spPr>
      </p:pic>
      <p:pic>
        <p:nvPicPr>
          <p:cNvPr id="9" name="Picture 8">
            <a:extLst>
              <a:ext uri="{FF2B5EF4-FFF2-40B4-BE49-F238E27FC236}">
                <a16:creationId xmlns:a16="http://schemas.microsoft.com/office/drawing/2014/main" id="{A0A6C97D-7772-7FB9-5FC7-4E9087C5A513}"/>
              </a:ext>
            </a:extLst>
          </p:cNvPr>
          <p:cNvPicPr>
            <a:picLocks noChangeAspect="1"/>
          </p:cNvPicPr>
          <p:nvPr/>
        </p:nvPicPr>
        <p:blipFill>
          <a:blip r:embed="rId4"/>
          <a:stretch>
            <a:fillRect/>
          </a:stretch>
        </p:blipFill>
        <p:spPr>
          <a:xfrm>
            <a:off x="5529884" y="5529136"/>
            <a:ext cx="3490415" cy="1185846"/>
          </a:xfrm>
          <a:prstGeom prst="rect">
            <a:avLst/>
          </a:prstGeom>
        </p:spPr>
      </p:pic>
    </p:spTree>
    <p:extLst>
      <p:ext uri="{BB962C8B-B14F-4D97-AF65-F5344CB8AC3E}">
        <p14:creationId xmlns:p14="http://schemas.microsoft.com/office/powerpoint/2010/main" val="7333915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280FC-7FB7-F136-D889-A577F8B11F7B}"/>
              </a:ext>
            </a:extLst>
          </p:cNvPr>
          <p:cNvSpPr>
            <a:spLocks noGrp="1"/>
          </p:cNvSpPr>
          <p:nvPr>
            <p:ph type="title"/>
          </p:nvPr>
        </p:nvSpPr>
        <p:spPr>
          <a:xfrm>
            <a:off x="2910268" y="478059"/>
            <a:ext cx="6347713" cy="1320800"/>
          </a:xfrm>
        </p:spPr>
        <p:txBody>
          <a:bodyPr>
            <a:normAutofit fontScale="90000"/>
          </a:bodyPr>
          <a:lstStyle/>
          <a:p>
            <a:pPr algn="ctr"/>
            <a:r>
              <a:rPr lang="en-US" b="1" dirty="0">
                <a:solidFill>
                  <a:srgbClr val="000000"/>
                </a:solidFill>
              </a:rPr>
              <a:t>We Invest. You Invest. Together, We Reduce Risk.</a:t>
            </a:r>
            <a:br>
              <a:rPr lang="en-US" dirty="0"/>
            </a:br>
            <a:endParaRPr lang="en-US" dirty="0"/>
          </a:p>
        </p:txBody>
      </p:sp>
      <p:pic>
        <p:nvPicPr>
          <p:cNvPr id="5" name="Content Placeholder 4">
            <a:extLst>
              <a:ext uri="{FF2B5EF4-FFF2-40B4-BE49-F238E27FC236}">
                <a16:creationId xmlns:a16="http://schemas.microsoft.com/office/drawing/2014/main" id="{87403412-15A5-3C38-3AC1-88030C33E067}"/>
              </a:ext>
            </a:extLst>
          </p:cNvPr>
          <p:cNvPicPr>
            <a:picLocks noGrp="1" noChangeAspect="1"/>
          </p:cNvPicPr>
          <p:nvPr>
            <p:ph idx="1"/>
          </p:nvPr>
        </p:nvPicPr>
        <p:blipFill>
          <a:blip r:embed="rId2"/>
          <a:stretch>
            <a:fillRect/>
          </a:stretch>
        </p:blipFill>
        <p:spPr>
          <a:xfrm>
            <a:off x="2084336" y="1798859"/>
            <a:ext cx="7999574" cy="1934734"/>
          </a:xfrm>
          <a:prstGeom prst="rect">
            <a:avLst/>
          </a:prstGeom>
        </p:spPr>
      </p:pic>
      <p:sp>
        <p:nvSpPr>
          <p:cNvPr id="6" name="TextBox 5">
            <a:extLst>
              <a:ext uri="{FF2B5EF4-FFF2-40B4-BE49-F238E27FC236}">
                <a16:creationId xmlns:a16="http://schemas.microsoft.com/office/drawing/2014/main" id="{471A6A45-0D35-7FB4-E013-789572B4BB42}"/>
              </a:ext>
            </a:extLst>
          </p:cNvPr>
          <p:cNvSpPr txBox="1"/>
          <p:nvPr/>
        </p:nvSpPr>
        <p:spPr>
          <a:xfrm>
            <a:off x="2260269" y="3833568"/>
            <a:ext cx="7647709" cy="1477328"/>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263A43"/>
                </a:solidFill>
              </a:rPr>
              <a:t>Remove trees and combustible vegetation within Zone 0</a:t>
            </a:r>
          </a:p>
          <a:p>
            <a:pPr marL="285750" indent="-285750">
              <a:buFont typeface="Arial" panose="020B0604020202020204" pitchFamily="34" charset="0"/>
              <a:buChar char="•"/>
            </a:pPr>
            <a:endParaRPr lang="en-US" b="1" dirty="0">
              <a:solidFill>
                <a:srgbClr val="263A43"/>
              </a:solidFill>
            </a:endParaRPr>
          </a:p>
          <a:p>
            <a:pPr marL="285750" indent="-285750">
              <a:buFont typeface="Arial" panose="020B0604020202020204" pitchFamily="34" charset="0"/>
              <a:buChar char="•"/>
            </a:pPr>
            <a:r>
              <a:rPr lang="en-US" dirty="0"/>
              <a:t>Minimum dollar-for-dollar homeowner match required</a:t>
            </a:r>
            <a:br>
              <a:rPr lang="en-US" dirty="0"/>
            </a:br>
            <a:endParaRPr lang="en-US" dirty="0"/>
          </a:p>
          <a:p>
            <a:pPr marL="285750" indent="-285750">
              <a:buFont typeface="Arial" panose="020B0604020202020204" pitchFamily="34" charset="0"/>
              <a:buChar char="•"/>
            </a:pPr>
            <a:r>
              <a:rPr lang="en-US" dirty="0"/>
              <a:t>Reimbursement-Based Program</a:t>
            </a:r>
          </a:p>
        </p:txBody>
      </p:sp>
      <p:pic>
        <p:nvPicPr>
          <p:cNvPr id="7" name="Picture 6">
            <a:extLst>
              <a:ext uri="{FF2B5EF4-FFF2-40B4-BE49-F238E27FC236}">
                <a16:creationId xmlns:a16="http://schemas.microsoft.com/office/drawing/2014/main" id="{09672D24-8894-1650-78EA-C33ABAEC6DB6}"/>
              </a:ext>
            </a:extLst>
          </p:cNvPr>
          <p:cNvPicPr>
            <a:picLocks noChangeAspect="1"/>
          </p:cNvPicPr>
          <p:nvPr/>
        </p:nvPicPr>
        <p:blipFill>
          <a:blip r:embed="rId3"/>
          <a:stretch>
            <a:fillRect/>
          </a:stretch>
        </p:blipFill>
        <p:spPr>
          <a:xfrm>
            <a:off x="2867388" y="5410872"/>
            <a:ext cx="2297374" cy="1304110"/>
          </a:xfrm>
          <a:prstGeom prst="rect">
            <a:avLst/>
          </a:prstGeom>
        </p:spPr>
      </p:pic>
      <p:pic>
        <p:nvPicPr>
          <p:cNvPr id="8" name="Picture 7">
            <a:extLst>
              <a:ext uri="{FF2B5EF4-FFF2-40B4-BE49-F238E27FC236}">
                <a16:creationId xmlns:a16="http://schemas.microsoft.com/office/drawing/2014/main" id="{ACF330E7-3888-C094-7525-2C71542B19AC}"/>
              </a:ext>
            </a:extLst>
          </p:cNvPr>
          <p:cNvPicPr>
            <a:picLocks noChangeAspect="1"/>
          </p:cNvPicPr>
          <p:nvPr/>
        </p:nvPicPr>
        <p:blipFill>
          <a:blip r:embed="rId4"/>
          <a:stretch>
            <a:fillRect/>
          </a:stretch>
        </p:blipFill>
        <p:spPr>
          <a:xfrm>
            <a:off x="5529884" y="5529136"/>
            <a:ext cx="3490415" cy="1185846"/>
          </a:xfrm>
          <a:prstGeom prst="rect">
            <a:avLst/>
          </a:prstGeom>
        </p:spPr>
      </p:pic>
    </p:spTree>
    <p:extLst>
      <p:ext uri="{BB962C8B-B14F-4D97-AF65-F5344CB8AC3E}">
        <p14:creationId xmlns:p14="http://schemas.microsoft.com/office/powerpoint/2010/main" val="23303224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B517-F852-0717-A4BE-B91A48256E11}"/>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59F36947-01F7-B823-5762-3E3D09BD9263}"/>
              </a:ext>
            </a:extLst>
          </p:cNvPr>
          <p:cNvPicPr>
            <a:picLocks noChangeAspect="1"/>
          </p:cNvPicPr>
          <p:nvPr/>
        </p:nvPicPr>
        <p:blipFill>
          <a:blip r:embed="rId2"/>
          <a:stretch>
            <a:fillRect/>
          </a:stretch>
        </p:blipFill>
        <p:spPr>
          <a:xfrm>
            <a:off x="1887285" y="374556"/>
            <a:ext cx="8417431" cy="5873845"/>
          </a:xfrm>
          <a:prstGeom prst="rect">
            <a:avLst/>
          </a:prstGeom>
        </p:spPr>
      </p:pic>
      <p:pic>
        <p:nvPicPr>
          <p:cNvPr id="5" name="Content Placeholder 4">
            <a:extLst>
              <a:ext uri="{FF2B5EF4-FFF2-40B4-BE49-F238E27FC236}">
                <a16:creationId xmlns:a16="http://schemas.microsoft.com/office/drawing/2014/main" id="{D63DA814-014E-4E13-7C4B-118786179D5F}"/>
              </a:ext>
            </a:extLst>
          </p:cNvPr>
          <p:cNvPicPr>
            <a:picLocks noGrp="1" noChangeAspect="1"/>
          </p:cNvPicPr>
          <p:nvPr>
            <p:ph idx="1"/>
          </p:nvPr>
        </p:nvPicPr>
        <p:blipFill>
          <a:blip r:embed="rId3"/>
          <a:stretch>
            <a:fillRect/>
          </a:stretch>
        </p:blipFill>
        <p:spPr>
          <a:xfrm>
            <a:off x="8171115" y="3617794"/>
            <a:ext cx="2133600" cy="2971800"/>
          </a:xfrm>
          <a:prstGeom prst="rect">
            <a:avLst/>
          </a:prstGeom>
        </p:spPr>
      </p:pic>
      <p:pic>
        <p:nvPicPr>
          <p:cNvPr id="8" name="Picture 7">
            <a:extLst>
              <a:ext uri="{FF2B5EF4-FFF2-40B4-BE49-F238E27FC236}">
                <a16:creationId xmlns:a16="http://schemas.microsoft.com/office/drawing/2014/main" id="{35817AB9-4E8E-2A2E-BBD9-E3FD5C1C0E99}"/>
              </a:ext>
            </a:extLst>
          </p:cNvPr>
          <p:cNvPicPr>
            <a:picLocks noChangeAspect="1"/>
          </p:cNvPicPr>
          <p:nvPr/>
        </p:nvPicPr>
        <p:blipFill>
          <a:blip r:embed="rId4"/>
          <a:stretch>
            <a:fillRect/>
          </a:stretch>
        </p:blipFill>
        <p:spPr>
          <a:xfrm>
            <a:off x="7578940" y="617945"/>
            <a:ext cx="2297374" cy="1304110"/>
          </a:xfrm>
          <a:prstGeom prst="rect">
            <a:avLst/>
          </a:prstGeom>
        </p:spPr>
      </p:pic>
      <p:pic>
        <p:nvPicPr>
          <p:cNvPr id="11" name="Picture 10">
            <a:extLst>
              <a:ext uri="{FF2B5EF4-FFF2-40B4-BE49-F238E27FC236}">
                <a16:creationId xmlns:a16="http://schemas.microsoft.com/office/drawing/2014/main" id="{547AAC25-40D3-3EFC-17B9-01520C8878D6}"/>
              </a:ext>
            </a:extLst>
          </p:cNvPr>
          <p:cNvPicPr>
            <a:picLocks noChangeAspect="1"/>
          </p:cNvPicPr>
          <p:nvPr/>
        </p:nvPicPr>
        <p:blipFill>
          <a:blip r:embed="rId5"/>
          <a:stretch>
            <a:fillRect/>
          </a:stretch>
        </p:blipFill>
        <p:spPr>
          <a:xfrm>
            <a:off x="8332739" y="4681438"/>
            <a:ext cx="1810352" cy="1810352"/>
          </a:xfrm>
          <a:prstGeom prst="rect">
            <a:avLst/>
          </a:prstGeom>
        </p:spPr>
      </p:pic>
    </p:spTree>
    <p:extLst>
      <p:ext uri="{BB962C8B-B14F-4D97-AF65-F5344CB8AC3E}">
        <p14:creationId xmlns:p14="http://schemas.microsoft.com/office/powerpoint/2010/main" val="39490568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6" name="Rectangle 1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57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992234" y="3681414"/>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592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0240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9906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0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8569" y="3589868"/>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Freeform: Shape 3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2224"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Box 5">
            <a:extLst>
              <a:ext uri="{FF2B5EF4-FFF2-40B4-BE49-F238E27FC236}">
                <a16:creationId xmlns:a16="http://schemas.microsoft.com/office/drawing/2014/main" id="{8631AE91-1502-CCBC-56C7-070167D00F3B}"/>
              </a:ext>
            </a:extLst>
          </p:cNvPr>
          <p:cNvSpPr txBox="1"/>
          <p:nvPr/>
        </p:nvSpPr>
        <p:spPr>
          <a:xfrm>
            <a:off x="6665539" y="2454765"/>
            <a:ext cx="3476316" cy="1684133"/>
          </a:xfrm>
          <a:prstGeom prst="rect">
            <a:avLst/>
          </a:prstGeom>
        </p:spPr>
        <p:txBody>
          <a:bodyPr vert="horz" lIns="91440" tIns="45720" rIns="91440" bIns="45720" rtlCol="0" anchor="ctr">
            <a:normAutofit fontScale="77500" lnSpcReduction="20000"/>
          </a:bodyPr>
          <a:lstStyle/>
          <a:p>
            <a:pPr algn="ctr">
              <a:lnSpc>
                <a:spcPct val="90000"/>
              </a:lnSpc>
              <a:spcBef>
                <a:spcPct val="0"/>
              </a:spcBef>
              <a:spcAft>
                <a:spcPts val="600"/>
              </a:spcAft>
            </a:pPr>
            <a:endParaRPr lang="en-US" sz="2800" b="1" dirty="0">
              <a:solidFill>
                <a:srgbClr val="FFFFFF"/>
              </a:solidFill>
              <a:latin typeface="+mj-lt"/>
              <a:ea typeface="+mj-ea"/>
              <a:cs typeface="+mj-cs"/>
            </a:endParaRPr>
          </a:p>
          <a:p>
            <a:pPr algn="ctr">
              <a:lnSpc>
                <a:spcPct val="220000"/>
              </a:lnSpc>
              <a:spcBef>
                <a:spcPct val="0"/>
              </a:spcBef>
              <a:spcAft>
                <a:spcPts val="600"/>
              </a:spcAft>
            </a:pPr>
            <a:r>
              <a:rPr lang="en-US" sz="2800" b="1" dirty="0">
                <a:solidFill>
                  <a:srgbClr val="FFFFFF"/>
                </a:solidFill>
                <a:latin typeface="+mj-lt"/>
                <a:ea typeface="+mj-ea"/>
                <a:cs typeface="+mj-cs"/>
              </a:rPr>
              <a:t>Visit the Agency &amp; Resource Tables for Q&amp;A</a:t>
            </a:r>
          </a:p>
        </p:txBody>
      </p:sp>
      <p:pic>
        <p:nvPicPr>
          <p:cNvPr id="4" name="Picture 3" descr="SEHFSC.Horizontal_new.png">
            <a:extLst>
              <a:ext uri="{FF2B5EF4-FFF2-40B4-BE49-F238E27FC236}">
                <a16:creationId xmlns:a16="http://schemas.microsoft.com/office/drawing/2014/main" id="{379BB667-6267-9C63-995E-1E1FC605A495}"/>
              </a:ext>
            </a:extLst>
          </p:cNvPr>
          <p:cNvPicPr>
            <a:picLocks noChangeAspect="1"/>
          </p:cNvPicPr>
          <p:nvPr/>
        </p:nvPicPr>
        <p:blipFill>
          <a:blip r:embed="rId2"/>
          <a:stretch>
            <a:fillRect/>
          </a:stretch>
        </p:blipFill>
        <p:spPr>
          <a:xfrm>
            <a:off x="2091938" y="2887702"/>
            <a:ext cx="2892580" cy="1171497"/>
          </a:xfrm>
          <a:prstGeom prst="rect">
            <a:avLst/>
          </a:prstGeom>
        </p:spPr>
      </p:pic>
      <p:sp>
        <p:nvSpPr>
          <p:cNvPr id="9" name="TextBox 8">
            <a:extLst>
              <a:ext uri="{FF2B5EF4-FFF2-40B4-BE49-F238E27FC236}">
                <a16:creationId xmlns:a16="http://schemas.microsoft.com/office/drawing/2014/main" id="{6CEE4CDF-8780-D037-7AD3-6756904BDB67}"/>
              </a:ext>
            </a:extLst>
          </p:cNvPr>
          <p:cNvSpPr txBox="1"/>
          <p:nvPr/>
        </p:nvSpPr>
        <p:spPr>
          <a:xfrm>
            <a:off x="5177279" y="4985198"/>
            <a:ext cx="5346749" cy="1595219"/>
          </a:xfrm>
          <a:prstGeom prst="rect">
            <a:avLst/>
          </a:prstGeom>
        </p:spPr>
        <p:txBody>
          <a:bodyPr vert="horz" lIns="91440" tIns="45720" rIns="91440" bIns="45720" rtlCol="0" anchor="t">
            <a:normAutofit fontScale="92500" lnSpcReduction="20000"/>
          </a:bodyPr>
          <a:lstStyle/>
          <a:p>
            <a:pPr>
              <a:spcBef>
                <a:spcPts val="1000"/>
              </a:spcBef>
              <a:buClr>
                <a:schemeClr val="accent1"/>
              </a:buClr>
              <a:buSzPct val="80000"/>
            </a:pPr>
            <a:endParaRPr lang="en-US" dirty="0">
              <a:solidFill>
                <a:srgbClr val="FFFFFF"/>
              </a:solidFill>
            </a:endParaRPr>
          </a:p>
          <a:p>
            <a:pPr algn="r">
              <a:spcBef>
                <a:spcPts val="1000"/>
              </a:spcBef>
              <a:buClr>
                <a:schemeClr val="accent1"/>
              </a:buClr>
              <a:buSzPct val="80000"/>
            </a:pPr>
            <a:r>
              <a:rPr lang="en-US" dirty="0">
                <a:solidFill>
                  <a:srgbClr val="FFFFFF"/>
                </a:solidFill>
              </a:rPr>
              <a:t>Questions? Email </a:t>
            </a:r>
            <a:r>
              <a:rPr lang="en-US" dirty="0" err="1">
                <a:solidFill>
                  <a:srgbClr val="FFFFFF"/>
                </a:solidFill>
              </a:rPr>
              <a:t>Info@sehfsc.org</a:t>
            </a:r>
            <a:endParaRPr lang="en-US" dirty="0">
              <a:solidFill>
                <a:srgbClr val="FFFFFF"/>
              </a:solidFill>
            </a:endParaRPr>
          </a:p>
          <a:p>
            <a:pPr algn="r">
              <a:spcBef>
                <a:spcPts val="1000"/>
              </a:spcBef>
              <a:buClr>
                <a:schemeClr val="accent1"/>
              </a:buClr>
              <a:buSzPct val="80000"/>
            </a:pPr>
            <a:r>
              <a:rPr lang="en-US" dirty="0">
                <a:solidFill>
                  <a:srgbClr val="FFFFFF"/>
                </a:solidFill>
              </a:rPr>
              <a:t>A recording of tonight’s forum will be available </a:t>
            </a:r>
            <a:br>
              <a:rPr lang="en-US" dirty="0">
                <a:solidFill>
                  <a:srgbClr val="FFFFFF"/>
                </a:solidFill>
              </a:rPr>
            </a:br>
            <a:r>
              <a:rPr lang="en-US" dirty="0">
                <a:solidFill>
                  <a:srgbClr val="FFFFFF"/>
                </a:solidFill>
              </a:rPr>
              <a:t>for viewing on our YouTube channel:</a:t>
            </a:r>
            <a:br>
              <a:rPr lang="en-US" dirty="0">
                <a:solidFill>
                  <a:srgbClr val="FFFFFF"/>
                </a:solidFill>
              </a:rPr>
            </a:br>
            <a:br>
              <a:rPr lang="en-US" dirty="0">
                <a:solidFill>
                  <a:srgbClr val="FFFFFF"/>
                </a:solidFill>
              </a:rPr>
            </a:br>
            <a:r>
              <a:rPr lang="en-US" dirty="0">
                <a:solidFill>
                  <a:srgbClr val="FFFFFF"/>
                </a:solidFill>
              </a:rPr>
              <a:t>https://</a:t>
            </a:r>
            <a:r>
              <a:rPr lang="en-US" dirty="0" err="1">
                <a:solidFill>
                  <a:srgbClr val="FFFFFF"/>
                </a:solidFill>
              </a:rPr>
              <a:t>www.youtube.com</a:t>
            </a:r>
            <a:r>
              <a:rPr lang="en-US" dirty="0">
                <a:solidFill>
                  <a:srgbClr val="FFFFFF"/>
                </a:solidFill>
              </a:rPr>
              <a:t>/@SEHFSC</a:t>
            </a:r>
          </a:p>
        </p:txBody>
      </p:sp>
      <p:sp>
        <p:nvSpPr>
          <p:cNvPr id="2" name="TextBox 1">
            <a:extLst>
              <a:ext uri="{FF2B5EF4-FFF2-40B4-BE49-F238E27FC236}">
                <a16:creationId xmlns:a16="http://schemas.microsoft.com/office/drawing/2014/main" id="{1914F82B-C172-45AF-E240-03A612DE5116}"/>
              </a:ext>
            </a:extLst>
          </p:cNvPr>
          <p:cNvSpPr txBox="1"/>
          <p:nvPr/>
        </p:nvSpPr>
        <p:spPr>
          <a:xfrm>
            <a:off x="6665540" y="755636"/>
            <a:ext cx="3505467" cy="1446550"/>
          </a:xfrm>
          <a:prstGeom prst="rect">
            <a:avLst/>
          </a:prstGeom>
          <a:noFill/>
        </p:spPr>
        <p:txBody>
          <a:bodyPr wrap="square" rtlCol="0">
            <a:spAutoFit/>
          </a:bodyPr>
          <a:lstStyle/>
          <a:p>
            <a:pPr algn="ctr"/>
            <a:r>
              <a:rPr lang="en-US" sz="4400" b="1" dirty="0">
                <a:solidFill>
                  <a:schemeClr val="bg1"/>
                </a:solidFill>
              </a:rPr>
              <a:t>THANK YOU </a:t>
            </a:r>
          </a:p>
          <a:p>
            <a:pPr algn="ctr"/>
            <a:r>
              <a:rPr lang="en-US" sz="4400" b="1" dirty="0">
                <a:solidFill>
                  <a:schemeClr val="bg1"/>
                </a:solidFill>
              </a:rPr>
              <a:t>FOR COMING</a:t>
            </a:r>
          </a:p>
        </p:txBody>
      </p:sp>
    </p:spTree>
    <p:extLst>
      <p:ext uri="{BB962C8B-B14F-4D97-AF65-F5344CB8AC3E}">
        <p14:creationId xmlns:p14="http://schemas.microsoft.com/office/powerpoint/2010/main" val="4067568733"/>
      </p:ext>
    </p:extLst>
  </p:cSld>
  <p:clrMapOvr>
    <a:masterClrMapping/>
  </p:clrMapOvr>
</p:sld>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4.xml><?xml version="1.0" encoding="utf-8"?>
<a:theme xmlns:a="http://schemas.openxmlformats.org/drawingml/2006/main" name="Integral">
  <a:themeElements>
    <a:clrScheme name="Inte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TotalTime>
  <Words>4772</Words>
  <Application>Microsoft Macintosh PowerPoint</Application>
  <PresentationFormat>Widescreen</PresentationFormat>
  <Paragraphs>812</Paragraphs>
  <Slides>67</Slides>
  <Notes>27</Notes>
  <HiddenSlides>0</HiddenSlides>
  <MMClips>0</MMClips>
  <ScaleCrop>false</ScaleCrop>
  <HeadingPairs>
    <vt:vector size="6" baseType="variant">
      <vt:variant>
        <vt:lpstr>Fonts Used</vt:lpstr>
      </vt:variant>
      <vt:variant>
        <vt:i4>34</vt:i4>
      </vt:variant>
      <vt:variant>
        <vt:lpstr>Theme</vt:lpstr>
      </vt:variant>
      <vt:variant>
        <vt:i4>4</vt:i4>
      </vt:variant>
      <vt:variant>
        <vt:lpstr>Slide Titles</vt:lpstr>
      </vt:variant>
      <vt:variant>
        <vt:i4>67</vt:i4>
      </vt:variant>
    </vt:vector>
  </HeadingPairs>
  <TitlesOfParts>
    <vt:vector size="105" baseType="lpstr">
      <vt:lpstr>Aileron</vt:lpstr>
      <vt:lpstr>Aileron Bold</vt:lpstr>
      <vt:lpstr>Aileron Italics</vt:lpstr>
      <vt:lpstr>Aileron Ultra-Bold</vt:lpstr>
      <vt:lpstr>Aptos</vt:lpstr>
      <vt:lpstr>Arial</vt:lpstr>
      <vt:lpstr>Arial MT Pro</vt:lpstr>
      <vt:lpstr>Arial MT Pro Bold</vt:lpstr>
      <vt:lpstr>Arial MT Pro Bold Italics</vt:lpstr>
      <vt:lpstr>Arial MT Pro Italics</vt:lpstr>
      <vt:lpstr>Calibri</vt:lpstr>
      <vt:lpstr>Corbel</vt:lpstr>
      <vt:lpstr>Eastman Grotesque Bold</vt:lpstr>
      <vt:lpstr>Eastman Grotesque Bold Italics</vt:lpstr>
      <vt:lpstr>Garet</vt:lpstr>
      <vt:lpstr>Garet Bold</vt:lpstr>
      <vt:lpstr>Garet Bold Italics</vt:lpstr>
      <vt:lpstr>Glacial Indifference</vt:lpstr>
      <vt:lpstr>Glacial Indifference Bold</vt:lpstr>
      <vt:lpstr>Glacial Indifference Bold Italics</vt:lpstr>
      <vt:lpstr>League Spartan</vt:lpstr>
      <vt:lpstr>Montserrat Bold</vt:lpstr>
      <vt:lpstr>Now Bold</vt:lpstr>
      <vt:lpstr>Open Sauce Bold</vt:lpstr>
      <vt:lpstr>Open Sauce Italics</vt:lpstr>
      <vt:lpstr>Poppins</vt:lpstr>
      <vt:lpstr>Poppins Bold</vt:lpstr>
      <vt:lpstr>Poppins Semi-Bold</vt:lpstr>
      <vt:lpstr>Poppins Semi-Bold Italics</vt:lpstr>
      <vt:lpstr>Public Sans Bold</vt:lpstr>
      <vt:lpstr>Trebuchet MS</vt:lpstr>
      <vt:lpstr>Tw Cen MT</vt:lpstr>
      <vt:lpstr>Tw Cen MT Condensed</vt:lpstr>
      <vt:lpstr>Wingdings 3</vt:lpstr>
      <vt:lpstr>Facet</vt:lpstr>
      <vt:lpstr>Office Theme</vt:lpstr>
      <vt:lpstr>Basis</vt:lpstr>
      <vt:lpstr>Integral</vt:lpstr>
      <vt:lpstr>San Elijo Hills Fire Safe Council Emergency Preparedness Forum</vt:lpstr>
      <vt:lpstr>Forum Program &amp; Speakers</vt:lpstr>
      <vt:lpstr>Resource Partners</vt:lpstr>
      <vt:lpstr>Welcome &amp; Opening Remarks</vt:lpstr>
      <vt:lpstr>Welcome &amp; Opening Remarks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Evacuations and Decision Making Under Stress</vt:lpstr>
      <vt:lpstr>About Me</vt:lpstr>
      <vt:lpstr>Scenario</vt:lpstr>
      <vt:lpstr>Why Evacuations Go Wrong</vt:lpstr>
      <vt:lpstr>How Does Stress Affect Us</vt:lpstr>
      <vt:lpstr>How Do I Prevent This?</vt:lpstr>
      <vt:lpstr>PowerPoint Presentation</vt:lpstr>
      <vt:lpstr>Evacuation Planning</vt:lpstr>
      <vt:lpstr>PACE: Your Evacuation Layers</vt:lpstr>
      <vt:lpstr>The STOP Method</vt:lpstr>
      <vt:lpstr>“Reading the Fire” Where is it, How big is it and  which way is it headed?  </vt:lpstr>
      <vt:lpstr>Here’s how you evaluate your Situation</vt:lpstr>
      <vt:lpstr>Smoke in the distance</vt:lpstr>
      <vt:lpstr>Smoke in the distance headed your way with some haze and smell of smoke</vt:lpstr>
      <vt:lpstr>Smoke, ash and embers</vt:lpstr>
      <vt:lpstr>Dressing for Evacuation</vt:lpstr>
      <vt:lpstr>Dressing for evacuatuion</vt:lpstr>
      <vt:lpstr>Items to have in your car</vt:lpstr>
      <vt:lpstr>Family Discussion Scenario</vt:lpstr>
      <vt:lpstr>THE END</vt:lpstr>
      <vt:lpstr>PowerPoint Presentation</vt:lpstr>
      <vt:lpstr>PowerPoint Presentation</vt:lpstr>
      <vt:lpstr>PowerPoint Presentation</vt:lpstr>
      <vt:lpstr>PowerPoint Presentation</vt:lpstr>
      <vt:lpstr>PowerPoint Presentation</vt:lpstr>
      <vt:lpstr>When will Zone 0 Take Effect?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GRANT LAUNCH - TONIGHT</vt:lpstr>
      <vt:lpstr>We Invest. You Invest. Together, We Reduce Risk. </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Lindsey Smith</cp:lastModifiedBy>
  <cp:revision>13</cp:revision>
  <dcterms:created xsi:type="dcterms:W3CDTF">2013-01-27T09:14:16Z</dcterms:created>
  <dcterms:modified xsi:type="dcterms:W3CDTF">2026-09-21T13:21:03Z</dcterms:modified>
  <cp:category/>
</cp:coreProperties>
</file>